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3"/>
  </p:notesMasterIdLst>
  <p:handoutMasterIdLst>
    <p:handoutMasterId r:id="rId34"/>
  </p:handoutMasterIdLst>
  <p:sldIdLst>
    <p:sldId id="511" r:id="rId6"/>
    <p:sldId id="429" r:id="rId7"/>
    <p:sldId id="512" r:id="rId8"/>
    <p:sldId id="513" r:id="rId9"/>
    <p:sldId id="515" r:id="rId10"/>
    <p:sldId id="510" r:id="rId11"/>
    <p:sldId id="449" r:id="rId12"/>
    <p:sldId id="473" r:id="rId13"/>
    <p:sldId id="451" r:id="rId14"/>
    <p:sldId id="452" r:id="rId15"/>
    <p:sldId id="497" r:id="rId16"/>
    <p:sldId id="499" r:id="rId17"/>
    <p:sldId id="502" r:id="rId18"/>
    <p:sldId id="456" r:id="rId19"/>
    <p:sldId id="491" r:id="rId20"/>
    <p:sldId id="458" r:id="rId21"/>
    <p:sldId id="505" r:id="rId22"/>
    <p:sldId id="506" r:id="rId23"/>
    <p:sldId id="507" r:id="rId24"/>
    <p:sldId id="474" r:id="rId25"/>
    <p:sldId id="516" r:id="rId26"/>
    <p:sldId id="517" r:id="rId27"/>
    <p:sldId id="482" r:id="rId28"/>
    <p:sldId id="493" r:id="rId29"/>
    <p:sldId id="518" r:id="rId30"/>
    <p:sldId id="519" r:id="rId31"/>
    <p:sldId id="426" r:id="rId3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78">
          <p15:clr>
            <a:srgbClr val="A4A3A4"/>
          </p15:clr>
        </p15:guide>
        <p15:guide id="2" pos="46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na van Bruggen" initials="RvB" lastIdx="4" clrIdx="0"/>
  <p:cmAuthor id="1" name="Mary Stottelaar" initials="M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C64"/>
    <a:srgbClr val="8E3D66"/>
    <a:srgbClr val="B917B1"/>
    <a:srgbClr val="1E647B"/>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77489" autoAdjust="0"/>
  </p:normalViewPr>
  <p:slideViewPr>
    <p:cSldViewPr snapToGrid="0" snapToObjects="1">
      <p:cViewPr varScale="1">
        <p:scale>
          <a:sx n="123" d="100"/>
          <a:sy n="123" d="100"/>
        </p:scale>
        <p:origin x="-408" y="-104"/>
      </p:cViewPr>
      <p:guideLst>
        <p:guide orient="horz" pos="878"/>
        <p:guide pos="462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175AE4-D8E0-8844-A3AF-6643C808C588}" type="datetime1">
              <a:rPr lang="nl-NL" smtClean="0"/>
              <a:pPr/>
              <a:t>10-11-16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smtClean="0"/>
              <a:t>Pagina</a:t>
            </a: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810DC5-06DC-F94B-B7CF-2F58D4DEBF41}" type="slidenum">
              <a:rPr lang="nl-NL" smtClean="0"/>
              <a:pPr/>
              <a:t>‹nr.›</a:t>
            </a:fld>
            <a:endParaRPr lang="nl-NL"/>
          </a:p>
        </p:txBody>
      </p:sp>
    </p:spTree>
    <p:extLst>
      <p:ext uri="{BB962C8B-B14F-4D97-AF65-F5344CB8AC3E}">
        <p14:creationId xmlns:p14="http://schemas.microsoft.com/office/powerpoint/2010/main" val="19322382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4EB71-1C03-F847-8EF7-79C83056E82F}" type="datetime1">
              <a:rPr lang="nl-NL" smtClean="0"/>
              <a:pPr/>
              <a:t>10-11-16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smtClean="0"/>
              <a:t>Pagina</a:t>
            </a: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BE81E-05E0-4A48-97B4-55BE24F66B84}" type="slidenum">
              <a:rPr lang="nl-NL" smtClean="0"/>
              <a:pPr/>
              <a:t>‹nr.›</a:t>
            </a:fld>
            <a:endParaRPr lang="nl-NL"/>
          </a:p>
        </p:txBody>
      </p:sp>
    </p:spTree>
    <p:extLst>
      <p:ext uri="{BB962C8B-B14F-4D97-AF65-F5344CB8AC3E}">
        <p14:creationId xmlns:p14="http://schemas.microsoft.com/office/powerpoint/2010/main" val="64881186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2015 verschenen</a:t>
            </a:r>
            <a:r>
              <a:rPr lang="nl-NL" baseline="0" dirty="0" smtClean="0"/>
              <a:t> de nieuwe Richtlijnen goede voeding van de Gezondheidsraad. Voor het Voedingscentrum was dit aanleiding om de Schijf van vijf te herzien.</a:t>
            </a:r>
          </a:p>
          <a:p>
            <a:r>
              <a:rPr lang="nl-NL" baseline="0" dirty="0" smtClean="0"/>
              <a:t>In mijn praktijk werk ik niet met de Schijf van vijf, maar met de piramide van </a:t>
            </a:r>
            <a:r>
              <a:rPr lang="nl-NL" baseline="0" dirty="0" err="1" smtClean="0"/>
              <a:t>PuurGezond</a:t>
            </a:r>
            <a:r>
              <a:rPr lang="nl-NL" baseline="0" dirty="0" smtClean="0"/>
              <a:t>. Deze richtlijnen sluiten allang heel goed aan bij de adviezen van de Gezondheidsraad en bieden net even wat meer!</a:t>
            </a:r>
            <a:endParaRPr lang="nl-NL" dirty="0"/>
          </a:p>
        </p:txBody>
      </p:sp>
    </p:spTree>
    <p:extLst>
      <p:ext uri="{BB962C8B-B14F-4D97-AF65-F5344CB8AC3E}">
        <p14:creationId xmlns:p14="http://schemas.microsoft.com/office/powerpoint/2010/main" val="116505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Uit onderzoek blijkt dat volle zuivel dezelfde positieve effecten heeft als magere en halfvolle zuivel en mogelijk zelfs meer: zo lijkt het te beschermen tegen diabetes type 2. In de nieuwe voedingsrichtlijn voor diabetes wordt volle zuivel dan ook aanbevolen.  Het is dan ook gek dat het Voedingscentrum dit advies van de gezondheidsraad niet opvolgt en volle zuivel buiten de schijf van vijf plaatst. Bij </a:t>
            </a:r>
            <a:r>
              <a:rPr lang="nl-NL" baseline="0" dirty="0" err="1" smtClean="0"/>
              <a:t>PuurGezond</a:t>
            </a:r>
            <a:r>
              <a:rPr lang="nl-NL" baseline="0" dirty="0" smtClean="0"/>
              <a:t> kiezen we voor de volle smaak en verzadiging van volle zuivel en kaas.</a:t>
            </a:r>
          </a:p>
        </p:txBody>
      </p:sp>
    </p:spTree>
    <p:extLst>
      <p:ext uri="{BB962C8B-B14F-4D97-AF65-F5344CB8AC3E}">
        <p14:creationId xmlns:p14="http://schemas.microsoft.com/office/powerpoint/2010/main" val="255610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Is verzadigd vet uit roomboter nou echt zo slecht? Steeds meer onderzoek wijst uit dat dit verband niet meer zo hard is als vroeger werd gedacht. Verzadigd vet verhoogt het LDL cholesterol, maar het verhoogt ook het goede HDL cholesterol en per saldo gebeurt er niet zo veel bij mensen die vrij veel verzadigd vet eten, ook niet als je kijkt naar hart- en vaatziekten of sterfte.</a:t>
            </a:r>
          </a:p>
          <a:p>
            <a:r>
              <a:rPr lang="nl-NL" baseline="0" dirty="0" smtClean="0"/>
              <a:t>Ondanks de aanwijzingen dat het vet in zuivel juist gezond is, en ondanks het feit dat er steeds meer discussie is over de schadelijkheid van verzadigd vet, kiest de Gezondheidsraad en het Voedingscentrum voluit voor margarine en halvarine. Bij </a:t>
            </a:r>
            <a:r>
              <a:rPr lang="nl-NL" baseline="0" dirty="0" err="1" smtClean="0"/>
              <a:t>PuurGezond</a:t>
            </a:r>
            <a:r>
              <a:rPr lang="nl-NL" baseline="0" dirty="0" smtClean="0"/>
              <a:t> mag het ook best roomboter zijn: vol van smaak, onbewerkt en een puur product. Naast roomboter kiezen we ook voor andere smeersel op brood, zoals pesto, </a:t>
            </a:r>
            <a:r>
              <a:rPr lang="nl-NL" baseline="0" dirty="0" err="1" smtClean="0"/>
              <a:t>tapenade</a:t>
            </a:r>
            <a:r>
              <a:rPr lang="nl-NL" baseline="0" dirty="0" smtClean="0"/>
              <a:t> en notenpasta’s. </a:t>
            </a:r>
          </a:p>
        </p:txBody>
      </p:sp>
    </p:spTree>
    <p:extLst>
      <p:ext uri="{BB962C8B-B14F-4D97-AF65-F5344CB8AC3E}">
        <p14:creationId xmlns:p14="http://schemas.microsoft.com/office/powerpoint/2010/main" val="173780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Hier zie je wat een klein effect margarine heeft…</a:t>
            </a:r>
          </a:p>
        </p:txBody>
      </p:sp>
    </p:spTree>
    <p:extLst>
      <p:ext uri="{BB962C8B-B14F-4D97-AF65-F5344CB8AC3E}">
        <p14:creationId xmlns:p14="http://schemas.microsoft.com/office/powerpoint/2010/main" val="1469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Tree>
    <p:extLst>
      <p:ext uri="{BB962C8B-B14F-4D97-AF65-F5344CB8AC3E}">
        <p14:creationId xmlns:p14="http://schemas.microsoft.com/office/powerpoint/2010/main" val="371620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In de nieuwe Schijf van vijf zijn er heel veel producten buiten de schijf geplaatst. Het gaat om simpele dingen zoals een augurk, een koekje, een plakje ham op brood of zout bij het koken. De richtlijn is dat je een paar keer per dag iets kleins mag kiezen buiten de schijf. Dat zijn dus niet alleen snacks, maar ook die gewone dingen!</a:t>
            </a:r>
          </a:p>
        </p:txBody>
      </p:sp>
    </p:spTree>
    <p:extLst>
      <p:ext uri="{BB962C8B-B14F-4D97-AF65-F5344CB8AC3E}">
        <p14:creationId xmlns:p14="http://schemas.microsoft.com/office/powerpoint/2010/main" val="128815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Tree>
    <p:extLst>
      <p:ext uri="{BB962C8B-B14F-4D97-AF65-F5344CB8AC3E}">
        <p14:creationId xmlns:p14="http://schemas.microsoft.com/office/powerpoint/2010/main" val="207157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Zelfs een schaaltje volle yoghurt of een glas vruchtensap wordt als iets ‘groots’ gezien!</a:t>
            </a:r>
          </a:p>
        </p:txBody>
      </p:sp>
    </p:spTree>
    <p:extLst>
      <p:ext uri="{BB962C8B-B14F-4D97-AF65-F5344CB8AC3E}">
        <p14:creationId xmlns:p14="http://schemas.microsoft.com/office/powerpoint/2010/main" val="417324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Vitamine D is zo’n belangrijk vitamine! Heel veel mensen hebben er tekort aan. Daarom heeft </a:t>
            </a:r>
            <a:r>
              <a:rPr lang="nl-NL" baseline="0" dirty="0" err="1" smtClean="0"/>
              <a:t>PuurGezond</a:t>
            </a:r>
            <a:r>
              <a:rPr lang="nl-NL" baseline="0" dirty="0" smtClean="0"/>
              <a:t> een aparte aanbeveling voor naar buiten gaan in het zonlicht. Daarnaast houden we natuurlijk de vaste adviezen aan over de suppletie van vitamine D voor ouderen, </a:t>
            </a:r>
            <a:r>
              <a:rPr lang="nl-NL" baseline="0" dirty="0" err="1" smtClean="0"/>
              <a:t>zwangeren</a:t>
            </a:r>
            <a:r>
              <a:rPr lang="nl-NL" baseline="0" dirty="0" smtClean="0"/>
              <a:t> en jonge kinderen</a:t>
            </a:r>
          </a:p>
        </p:txBody>
      </p:sp>
    </p:spTree>
    <p:extLst>
      <p:ext uri="{BB962C8B-B14F-4D97-AF65-F5344CB8AC3E}">
        <p14:creationId xmlns:p14="http://schemas.microsoft.com/office/powerpoint/2010/main" val="202687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de Richtlijnen goede voeding is de nadruk gelegd op voedingsmiddelen, en niet op voedingsstoffen. Het lijkt erop dat het Voedingscentrum zich toch heeft laten leiden door rekenmodellen, wat zo verklaren dat er zoveel producten buiten de schijf vallen.</a:t>
            </a:r>
          </a:p>
          <a:p>
            <a:r>
              <a:rPr lang="nl-NL" baseline="0" dirty="0" smtClean="0"/>
              <a:t>Bij </a:t>
            </a:r>
            <a:r>
              <a:rPr lang="nl-NL" baseline="0" dirty="0" err="1" smtClean="0"/>
              <a:t>PuurGezond</a:t>
            </a:r>
            <a:r>
              <a:rPr lang="nl-NL" baseline="0" dirty="0" smtClean="0"/>
              <a:t> ligt de nadruk op plantaardige, onbewerkte producten. Daardoor is rekenen voor de consument niet nodig en is de voeding volwaardig.</a:t>
            </a:r>
            <a:endParaRPr lang="nl-NL" dirty="0" smtClean="0"/>
          </a:p>
          <a:p>
            <a:endParaRPr lang="nl-NL" dirty="0"/>
          </a:p>
        </p:txBody>
      </p:sp>
    </p:spTree>
    <p:extLst>
      <p:ext uri="{BB962C8B-B14F-4D97-AF65-F5344CB8AC3E}">
        <p14:creationId xmlns:p14="http://schemas.microsoft.com/office/powerpoint/2010/main" val="328039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8039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website over </a:t>
            </a:r>
            <a:r>
              <a:rPr lang="nl-NL" dirty="0" err="1" smtClean="0"/>
              <a:t>PuurGezond</a:t>
            </a:r>
            <a:r>
              <a:rPr lang="nl-NL" dirty="0" smtClean="0"/>
              <a:t> eten.</a:t>
            </a:r>
          </a:p>
          <a:p>
            <a:r>
              <a:rPr lang="nl-NL" dirty="0" smtClean="0"/>
              <a:t>Veel aangesloten praktijken</a:t>
            </a:r>
          </a:p>
          <a:p>
            <a:r>
              <a:rPr lang="nl-NL" dirty="0" smtClean="0"/>
              <a:t>Twee</a:t>
            </a:r>
            <a:r>
              <a:rPr lang="nl-NL" baseline="0" dirty="0" smtClean="0"/>
              <a:t> boeken over afslanken en gezond eten</a:t>
            </a:r>
          </a:p>
          <a:p>
            <a:r>
              <a:rPr lang="nl-NL" baseline="0" dirty="0" smtClean="0"/>
              <a:t>No nonsens, goeroevrij en heel positief van toon!</a:t>
            </a:r>
            <a:endParaRPr lang="nl-NL" dirty="0"/>
          </a:p>
        </p:txBody>
      </p:sp>
    </p:spTree>
    <p:extLst>
      <p:ext uri="{BB962C8B-B14F-4D97-AF65-F5344CB8AC3E}">
        <p14:creationId xmlns:p14="http://schemas.microsoft.com/office/powerpoint/2010/main" val="2742016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een heel interessant rapport van de Wereld</a:t>
            </a:r>
            <a:r>
              <a:rPr lang="nl-NL" baseline="0" dirty="0" smtClean="0"/>
              <a:t> </a:t>
            </a:r>
            <a:r>
              <a:rPr lang="nl-NL" baseline="0" dirty="0" err="1" smtClean="0"/>
              <a:t>Gezondheids</a:t>
            </a:r>
            <a:r>
              <a:rPr lang="nl-NL" baseline="0" dirty="0" smtClean="0"/>
              <a:t> Organisatie (WHO). Het bekijkt de rol van bewerkte producten in de voeding van de westerse mens. Het rapport maakt een indeling van onbewerkte, pure producten (zoals groenten, fruit en vis), naar bewerkte producten (zoals roomboter en brood) naar </a:t>
            </a:r>
            <a:r>
              <a:rPr lang="nl-NL" baseline="0" dirty="0" err="1" smtClean="0"/>
              <a:t>ultraprocessed</a:t>
            </a:r>
            <a:r>
              <a:rPr lang="nl-NL" baseline="0" dirty="0" smtClean="0"/>
              <a:t> voedsel (zoals snacks, ontbijtgranen, vruchtenyoghurt en dieetproducten).</a:t>
            </a:r>
            <a:endParaRPr lang="nl-NL" dirty="0"/>
          </a:p>
        </p:txBody>
      </p:sp>
    </p:spTree>
    <p:extLst>
      <p:ext uri="{BB962C8B-B14F-4D97-AF65-F5344CB8AC3E}">
        <p14:creationId xmlns:p14="http://schemas.microsoft.com/office/powerpoint/2010/main" val="3446717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zie je dat de eigenwijsheid</a:t>
            </a:r>
            <a:r>
              <a:rPr lang="nl-NL" baseline="0" dirty="0" smtClean="0"/>
              <a:t> van </a:t>
            </a:r>
            <a:r>
              <a:rPr lang="nl-NL" baseline="0" dirty="0" err="1" smtClean="0"/>
              <a:t>PuurGezond</a:t>
            </a:r>
            <a:r>
              <a:rPr lang="nl-NL" baseline="0" dirty="0" smtClean="0"/>
              <a:t> volgens de WHO toch niet zo eigenwijs is!</a:t>
            </a:r>
            <a:endParaRPr lang="nl-NL" dirty="0"/>
          </a:p>
        </p:txBody>
      </p:sp>
    </p:spTree>
    <p:extLst>
      <p:ext uri="{BB962C8B-B14F-4D97-AF65-F5344CB8AC3E}">
        <p14:creationId xmlns:p14="http://schemas.microsoft.com/office/powerpoint/2010/main" val="3129114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8039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Vertel</a:t>
            </a:r>
            <a:r>
              <a:rPr lang="nl-NL" baseline="0" dirty="0" smtClean="0"/>
              <a:t> hier iets over je eigen praktijk</a:t>
            </a:r>
            <a:endParaRPr lang="nl-NL" dirty="0"/>
          </a:p>
        </p:txBody>
      </p:sp>
    </p:spTree>
    <p:extLst>
      <p:ext uri="{BB962C8B-B14F-4D97-AF65-F5344CB8AC3E}">
        <p14:creationId xmlns:p14="http://schemas.microsoft.com/office/powerpoint/2010/main" val="328039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Voeg hier je praktijkgegevens toe!</a:t>
            </a:r>
            <a:endParaRPr lang="nl-NL" dirty="0"/>
          </a:p>
        </p:txBody>
      </p:sp>
    </p:spTree>
    <p:extLst>
      <p:ext uri="{BB962C8B-B14F-4D97-AF65-F5344CB8AC3E}">
        <p14:creationId xmlns:p14="http://schemas.microsoft.com/office/powerpoint/2010/main" val="293698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8630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Onderaan de piramide van </a:t>
            </a:r>
            <a:r>
              <a:rPr lang="nl-NL" baseline="0" dirty="0" err="1" smtClean="0"/>
              <a:t>PuurGezond</a:t>
            </a:r>
            <a:r>
              <a:rPr lang="nl-NL" baseline="0" dirty="0" smtClean="0"/>
              <a:t> staat beweging, omdat dat essentieel is voor een goede gezondheid. Bij voorkeur een uur per dag (de Nederlandse norm is een half uur per dag, maar dat is aan de zuinige kant, zeker voor mensen met overgewicht)</a:t>
            </a:r>
          </a:p>
          <a:p>
            <a:r>
              <a:rPr lang="nl-NL" baseline="0" dirty="0" smtClean="0"/>
              <a:t>Bij voorkeur buiten: frisse lucht, vitamine D uit zonlicht </a:t>
            </a:r>
          </a:p>
        </p:txBody>
      </p:sp>
    </p:spTree>
    <p:extLst>
      <p:ext uri="{BB962C8B-B14F-4D97-AF65-F5344CB8AC3E}">
        <p14:creationId xmlns:p14="http://schemas.microsoft.com/office/powerpoint/2010/main" val="336858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Geen suikerhoudende dranken is prima, maar moet je echt </a:t>
            </a:r>
            <a:r>
              <a:rPr lang="nl-NL" baseline="0" dirty="0" err="1" smtClean="0"/>
              <a:t>zelfgeperst</a:t>
            </a:r>
            <a:r>
              <a:rPr lang="nl-NL" baseline="0" dirty="0" smtClean="0"/>
              <a:t> sap in de ban doen? Binnen de schijf van vijf past vruchtensap en </a:t>
            </a:r>
            <a:r>
              <a:rPr lang="nl-NL" baseline="0" dirty="0" err="1" smtClean="0"/>
              <a:t>groentensap</a:t>
            </a:r>
            <a:r>
              <a:rPr lang="nl-NL" baseline="0" dirty="0" smtClean="0"/>
              <a:t> niet meer, bij </a:t>
            </a:r>
            <a:r>
              <a:rPr lang="nl-NL" baseline="0" dirty="0" err="1" smtClean="0"/>
              <a:t>PuurGezond</a:t>
            </a:r>
            <a:r>
              <a:rPr lang="nl-NL" baseline="0" dirty="0" smtClean="0"/>
              <a:t> zeggen we dat je best 1 portie fruit per dag mag uitpersen</a:t>
            </a:r>
          </a:p>
        </p:txBody>
      </p:sp>
    </p:spTree>
    <p:extLst>
      <p:ext uri="{BB962C8B-B14F-4D97-AF65-F5344CB8AC3E}">
        <p14:creationId xmlns:p14="http://schemas.microsoft.com/office/powerpoint/2010/main" val="266928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Hoe meer groenten, hoe meer positieve effecten op de gezondheid. Zo blijkt uit onderzoek, bijvoorbeeld in The Blue Zones, de gebieden in de wereld waar men gemiddeld de hoogste levensverwachting heeft. Voorbeelden van deze gebieden zijn Costa Rica, </a:t>
            </a:r>
            <a:r>
              <a:rPr lang="nl-NL" baseline="0" dirty="0" err="1" smtClean="0"/>
              <a:t>Sardinie</a:t>
            </a:r>
            <a:r>
              <a:rPr lang="nl-NL" baseline="0" dirty="0" smtClean="0"/>
              <a:t> en </a:t>
            </a:r>
            <a:r>
              <a:rPr lang="nl-NL" baseline="0" dirty="0" err="1" smtClean="0"/>
              <a:t>Okinawa</a:t>
            </a:r>
            <a:r>
              <a:rPr lang="nl-NL" baseline="0" dirty="0" smtClean="0"/>
              <a:t> in Japan. Daar wordt zeer veel groenten gegeten, vaak wel een kilo per dag</a:t>
            </a:r>
          </a:p>
          <a:p>
            <a:endParaRPr lang="nl-NL" baseline="0" dirty="0" smtClean="0"/>
          </a:p>
          <a:p>
            <a:endParaRPr lang="nl-NL" baseline="0" dirty="0" smtClean="0"/>
          </a:p>
        </p:txBody>
      </p:sp>
    </p:spTree>
    <p:extLst>
      <p:ext uri="{BB962C8B-B14F-4D97-AF65-F5344CB8AC3E}">
        <p14:creationId xmlns:p14="http://schemas.microsoft.com/office/powerpoint/2010/main" val="175913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Gezondheidsraad kwam in 2015 voor het eerst met een aanbeveling voor noten en peulvruchten, bij PuurGezond werden deze producten al in 2014 aanbevolen in de piramide!</a:t>
            </a:r>
          </a:p>
          <a:p>
            <a:endParaRPr lang="nl-NL" baseline="0" dirty="0" smtClean="0"/>
          </a:p>
        </p:txBody>
      </p:sp>
    </p:spTree>
    <p:extLst>
      <p:ext uri="{BB962C8B-B14F-4D97-AF65-F5344CB8AC3E}">
        <p14:creationId xmlns:p14="http://schemas.microsoft.com/office/powerpoint/2010/main" val="115881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Over de Schijf van vijf wordt vaak gezegd dat er zoveel brood en graanproducten worden aanbevolen. Dit is eigenlijk nog steeds zo: voor volwassenen zijn het 6-8 sneden per dag en dan komen de aardappelen, rijst en pasta er nog bij. Volkoren producten hebben zowel in de Schijf van vijf als bij </a:t>
            </a:r>
            <a:r>
              <a:rPr lang="nl-NL" baseline="0" dirty="0" err="1" smtClean="0"/>
              <a:t>PuurGezond</a:t>
            </a:r>
            <a:r>
              <a:rPr lang="nl-NL" baseline="0" dirty="0" smtClean="0"/>
              <a:t> de voorkeur</a:t>
            </a:r>
          </a:p>
        </p:txBody>
      </p:sp>
    </p:spTree>
    <p:extLst>
      <p:ext uri="{BB962C8B-B14F-4D97-AF65-F5344CB8AC3E}">
        <p14:creationId xmlns:p14="http://schemas.microsoft.com/office/powerpoint/2010/main" val="41349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smtClean="0"/>
          </a:p>
        </p:txBody>
      </p:sp>
    </p:spTree>
    <p:extLst>
      <p:ext uri="{BB962C8B-B14F-4D97-AF65-F5344CB8AC3E}">
        <p14:creationId xmlns:p14="http://schemas.microsoft.com/office/powerpoint/2010/main" val="9266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5194" y="1089888"/>
            <a:ext cx="7772400" cy="909819"/>
          </a:xfrm>
          <a:prstGeom prst="rect">
            <a:avLst/>
          </a:prstGeom>
        </p:spPr>
        <p:txBody>
          <a:bodyPr anchor="ctr" anchorCtr="0"/>
          <a:lstStyle>
            <a:lvl1pPr algn="ctr">
              <a:defRPr/>
            </a:lvl1pPr>
          </a:lstStyle>
          <a:p>
            <a:r>
              <a:rPr lang="nl-NL" smtClean="0"/>
              <a:t>Klik om de stijl te bewerken</a:t>
            </a:r>
            <a:endParaRPr lang="nl-NL" dirty="0"/>
          </a:p>
        </p:txBody>
      </p:sp>
      <p:sp>
        <p:nvSpPr>
          <p:cNvPr id="3" name="Subtitel 2"/>
          <p:cNvSpPr>
            <a:spLocks noGrp="1"/>
          </p:cNvSpPr>
          <p:nvPr>
            <p:ph type="subTitle" idx="1"/>
          </p:nvPr>
        </p:nvSpPr>
        <p:spPr>
          <a:xfrm>
            <a:off x="1371600" y="2350367"/>
            <a:ext cx="6400800" cy="39046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AECB6D0-6DB9-C448-80EC-77B3F0569574}"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422557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653352"/>
            <a:ext cx="6315800" cy="855712"/>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C1C9E9B-D799-C94B-A3B7-DA3E538558F8}"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237343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370FCBA-7DFA-B44A-9842-C0CE355F1C53}"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167297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E5BE33FB-CEEC-044B-B1AA-8A5B7160B53E}"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312990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8A82C7-45A9-8C49-8DC6-359D0AE2F218}"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173756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161480D6-9C04-0444-BE85-54F72487E79C}"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965795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55BB4BE-2F34-8547-9931-8B41D5AD201A}" type="datetime1">
              <a:rPr lang="nl-NL" smtClean="0"/>
              <a:pPr/>
              <a:t>10-11-16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353388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9CFB3C1-4911-2941-AB93-B9F26AEEF0B6}" type="datetime1">
              <a:rPr lang="nl-NL" smtClean="0"/>
              <a:pPr/>
              <a:t>10-11-16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3020124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E56EAAEC-B2B0-224D-818F-D26CF838B78E}" type="datetime1">
              <a:rPr lang="nl-NL" smtClean="0"/>
              <a:pPr/>
              <a:t>10-11-16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2170964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B31BBEB-9EF3-6248-ABF5-A34B1C02B63E}" type="datetime1">
              <a:rPr lang="nl-NL" smtClean="0"/>
              <a:pPr/>
              <a:t>10-11-16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3986485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9489AC0D-BA48-D54B-83C1-8D965A16A180}" type="datetime1">
              <a:rPr lang="nl-NL" smtClean="0"/>
              <a:pPr/>
              <a:t>10-11-16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415581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879278"/>
            <a:ext cx="6575553" cy="874020"/>
          </a:xfrm>
          <a:prstGeom prst="rect">
            <a:avLst/>
          </a:prstGeom>
        </p:spPr>
        <p:txBody>
          <a:bodyPr anchor="t" anchorCtr="0"/>
          <a:lstStyle/>
          <a:p>
            <a:r>
              <a:rPr lang="nl-NL" dirty="0" smtClean="0"/>
              <a:t>Klik om de stijl te bewerken</a:t>
            </a:r>
            <a:endParaRPr lang="nl-NL" dirty="0"/>
          </a:p>
        </p:txBody>
      </p:sp>
      <p:sp>
        <p:nvSpPr>
          <p:cNvPr id="3" name="Tijdelijke aanduiding voor inhoud 2"/>
          <p:cNvSpPr>
            <a:spLocks noGrp="1"/>
          </p:cNvSpPr>
          <p:nvPr>
            <p:ph idx="1"/>
          </p:nvPr>
        </p:nvSpPr>
        <p:spPr>
          <a:xfrm>
            <a:off x="457200" y="2014677"/>
            <a:ext cx="8229600" cy="4287717"/>
          </a:xfrm>
        </p:spPr>
        <p:txBody>
          <a:bodyPr/>
          <a:lstStyle>
            <a:lvl1pPr>
              <a:defRPr sz="2800"/>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CF6630D6-3FC2-7A4D-A93B-9DFF3CB63587}"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686556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F8946A7D-BCF4-9547-AC40-62F775E63185}" type="datetime1">
              <a:rPr lang="nl-NL" smtClean="0"/>
              <a:pPr/>
              <a:t>10-11-16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2548833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07A58A6-3428-1C43-AF3A-3CDF4D95B66A}"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404296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DDFE50-5829-8E47-A76E-AEE5575DA922}"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14DC5B-7920-694F-AC87-3883EB6C920D}" type="slidenum">
              <a:rPr lang="nl-NL" smtClean="0"/>
              <a:pPr/>
              <a:t>‹nr.›</a:t>
            </a:fld>
            <a:endParaRPr lang="nl-NL"/>
          </a:p>
        </p:txBody>
      </p:sp>
    </p:spTree>
    <p:extLst>
      <p:ext uri="{BB962C8B-B14F-4D97-AF65-F5344CB8AC3E}">
        <p14:creationId xmlns:p14="http://schemas.microsoft.com/office/powerpoint/2010/main" val="283630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227CC4D-F30A-CC4E-9A32-2A29FC531A01}" type="datetime1">
              <a:rPr lang="nl-NL" smtClean="0"/>
              <a:pPr/>
              <a:t>10-11-16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293606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453025" y="621510"/>
            <a:ext cx="6315800" cy="855712"/>
          </a:xfrm>
          <a:prstGeom prst="rect">
            <a:avLst/>
          </a:prstGeo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DDA65A7-5BE5-EB40-8D3D-7ACBE8D47406}" type="datetime1">
              <a:rPr lang="nl-NL" smtClean="0"/>
              <a:pPr/>
              <a:t>10-11-16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61023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653352"/>
            <a:ext cx="6315800" cy="855712"/>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94EC5CF-DD1F-A348-8E8F-A77A587E58B4}" type="datetime1">
              <a:rPr lang="nl-NL" smtClean="0"/>
              <a:pPr/>
              <a:t>10-11-16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225330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653352"/>
            <a:ext cx="6315800" cy="855712"/>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6045CA4-43B6-0445-A48F-42CED004BED0}" type="datetime1">
              <a:rPr lang="nl-NL" smtClean="0"/>
              <a:pPr/>
              <a:t>10-11-16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260101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8F3F6C1-832F-5046-B2FF-3AD4FB95CFED}" type="datetime1">
              <a:rPr lang="nl-NL" smtClean="0"/>
              <a:pPr/>
              <a:t>10-11-16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90674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563752"/>
            <a:ext cx="3008313" cy="97616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1563752"/>
            <a:ext cx="5111750" cy="4562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2539912"/>
            <a:ext cx="3008313" cy="3586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4"/>
          <p:cNvSpPr>
            <a:spLocks noGrp="1"/>
          </p:cNvSpPr>
          <p:nvPr>
            <p:ph type="dt" sz="half" idx="10"/>
          </p:nvPr>
        </p:nvSpPr>
        <p:spPr/>
        <p:txBody>
          <a:bodyPr/>
          <a:lstStyle/>
          <a:p>
            <a:fld id="{F6AC57B2-D460-6442-B349-A72024A22D67}" type="datetime1">
              <a:rPr lang="nl-NL" smtClean="0"/>
              <a:pPr/>
              <a:t>10-11-16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217745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0A55991-8D7C-B745-B376-F5E355E446BB}" type="datetime1">
              <a:rPr lang="nl-NL" smtClean="0"/>
              <a:pPr/>
              <a:t>10-11-16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FCDF80-648B-EC45-A479-4F55A3DE0CB0}" type="slidenum">
              <a:rPr lang="nl-NL" smtClean="0"/>
              <a:pPr/>
              <a:t>‹nr.›</a:t>
            </a:fld>
            <a:endParaRPr lang="nl-NL"/>
          </a:p>
        </p:txBody>
      </p:sp>
    </p:spTree>
    <p:extLst>
      <p:ext uri="{BB962C8B-B14F-4D97-AF65-F5344CB8AC3E}">
        <p14:creationId xmlns:p14="http://schemas.microsoft.com/office/powerpoint/2010/main" val="19488847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84220" y="2090496"/>
            <a:ext cx="8229600" cy="4240330"/>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319016" y="6492875"/>
            <a:ext cx="886827" cy="365125"/>
          </a:xfrm>
          <a:prstGeom prst="rect">
            <a:avLst/>
          </a:prstGeom>
        </p:spPr>
        <p:txBody>
          <a:bodyPr vert="horz" lIns="91440" tIns="45720" rIns="91440" bIns="45720" rtlCol="0" anchor="ctr"/>
          <a:lstStyle>
            <a:lvl1pPr algn="l">
              <a:defRPr sz="1000">
                <a:solidFill>
                  <a:schemeClr val="tx1">
                    <a:tint val="75000"/>
                  </a:schemeClr>
                </a:solidFill>
                <a:latin typeface="Verdana"/>
              </a:defRPr>
            </a:lvl1pPr>
          </a:lstStyle>
          <a:p>
            <a:fld id="{F917CB0E-EB85-D548-BAF6-BBACAB15FA5C}" type="datetime1">
              <a:rPr lang="nl-NL" smtClean="0"/>
              <a:pPr/>
              <a:t>10-11-16</a:t>
            </a:fld>
            <a:endParaRPr lang="nl-NL" dirty="0"/>
          </a:p>
        </p:txBody>
      </p:sp>
      <p:sp>
        <p:nvSpPr>
          <p:cNvPr id="5" name="Tijdelijke aanduiding voor voettekst 4"/>
          <p:cNvSpPr>
            <a:spLocks noGrp="1"/>
          </p:cNvSpPr>
          <p:nvPr>
            <p:ph type="ftr" sz="quarter" idx="3"/>
          </p:nvPr>
        </p:nvSpPr>
        <p:spPr>
          <a:xfrm>
            <a:off x="5199087" y="6482415"/>
            <a:ext cx="2035504" cy="365125"/>
          </a:xfrm>
          <a:prstGeom prst="rect">
            <a:avLst/>
          </a:prstGeom>
        </p:spPr>
        <p:txBody>
          <a:bodyPr vert="horz" lIns="91440" tIns="45720" rIns="91440" bIns="45720" rtlCol="0" anchor="ctr"/>
          <a:lstStyle>
            <a:lvl1pPr algn="ctr">
              <a:defRPr sz="1200">
                <a:solidFill>
                  <a:schemeClr val="tx1">
                    <a:tint val="75000"/>
                  </a:schemeClr>
                </a:solidFill>
                <a:latin typeface="Verdana"/>
                <a:cs typeface="Verdana"/>
              </a:defRPr>
            </a:lvl1pPr>
          </a:lstStyle>
          <a:p>
            <a:endParaRPr lang="nl-NL" dirty="0"/>
          </a:p>
        </p:txBody>
      </p:sp>
      <p:sp>
        <p:nvSpPr>
          <p:cNvPr id="6" name="Tijdelijke aanduiding voor dianummer 5"/>
          <p:cNvSpPr>
            <a:spLocks noGrp="1"/>
          </p:cNvSpPr>
          <p:nvPr>
            <p:ph type="sldNum" sz="quarter" idx="4"/>
          </p:nvPr>
        </p:nvSpPr>
        <p:spPr>
          <a:xfrm>
            <a:off x="7241347" y="6492875"/>
            <a:ext cx="1472473" cy="365125"/>
          </a:xfrm>
          <a:prstGeom prst="rect">
            <a:avLst/>
          </a:prstGeom>
        </p:spPr>
        <p:txBody>
          <a:bodyPr vert="horz" lIns="91440" tIns="45720" rIns="91440" bIns="45720" rtlCol="0" anchor="ctr"/>
          <a:lstStyle>
            <a:lvl1pPr algn="l">
              <a:defRPr sz="1100">
                <a:solidFill>
                  <a:srgbClr val="8E3D66"/>
                </a:solidFill>
                <a:latin typeface="BlairMdITC TT Medium"/>
              </a:defRPr>
            </a:lvl1pPr>
          </a:lstStyle>
          <a:p>
            <a:r>
              <a:rPr lang="nl-NL" dirty="0" smtClean="0"/>
              <a:t>Pagina </a:t>
            </a:r>
            <a:fld id="{9BFCDF80-648B-EC45-A479-4F55A3DE0CB0}" type="slidenum">
              <a:rPr lang="nl-NL" smtClean="0"/>
              <a:pPr/>
              <a:t>‹nr.›</a:t>
            </a:fld>
            <a:endParaRPr lang="nl-NL" dirty="0"/>
          </a:p>
        </p:txBody>
      </p:sp>
      <p:pic>
        <p:nvPicPr>
          <p:cNvPr id="9" name="Afbeelding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52733" y="345642"/>
            <a:ext cx="1634067" cy="1064538"/>
          </a:xfrm>
          <a:prstGeom prst="rect">
            <a:avLst/>
          </a:prstGeom>
        </p:spPr>
      </p:pic>
      <p:sp>
        <p:nvSpPr>
          <p:cNvPr id="10" name="Tijdelijke aanduiding voor titel 1"/>
          <p:cNvSpPr>
            <a:spLocks noGrp="1"/>
          </p:cNvSpPr>
          <p:nvPr>
            <p:ph type="title"/>
          </p:nvPr>
        </p:nvSpPr>
        <p:spPr>
          <a:xfrm>
            <a:off x="457200" y="990632"/>
            <a:ext cx="6595534" cy="839096"/>
          </a:xfrm>
          <a:prstGeom prst="rect">
            <a:avLst/>
          </a:prstGeom>
        </p:spPr>
        <p:txBody>
          <a:bodyPr vert="horz" lIns="91440" tIns="45720" rIns="91440" bIns="45720" rtlCol="0" anchor="t" anchorCtr="0">
            <a:noAutofit/>
          </a:bodyPr>
          <a:lstStyle/>
          <a:p>
            <a:r>
              <a:rPr lang="nl-NL" dirty="0" smtClean="0"/>
              <a:t>Titelstijl van model</a:t>
            </a:r>
            <a:endParaRPr lang="nl-NL" dirty="0"/>
          </a:p>
        </p:txBody>
      </p:sp>
      <p:pic>
        <p:nvPicPr>
          <p:cNvPr id="12" name="Afbeelding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9398" y="6531331"/>
            <a:ext cx="3428026" cy="188205"/>
          </a:xfrm>
          <a:prstGeom prst="rect">
            <a:avLst/>
          </a:prstGeom>
        </p:spPr>
      </p:pic>
    </p:spTree>
    <p:extLst>
      <p:ext uri="{BB962C8B-B14F-4D97-AF65-F5344CB8AC3E}">
        <p14:creationId xmlns:p14="http://schemas.microsoft.com/office/powerpoint/2010/main" val="50277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2800" kern="1200">
          <a:solidFill>
            <a:schemeClr val="tx1"/>
          </a:solidFill>
          <a:latin typeface="Raleway Medium"/>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aleway"/>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Raleway"/>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Raleway"/>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Raleway"/>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Raleway"/>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26948-8732-9A40-B79F-EFFCF9A17D0A}" type="datetime1">
              <a:rPr lang="nl-NL" smtClean="0"/>
              <a:pPr/>
              <a:t>10-11-16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4DC5B-7920-694F-AC87-3883EB6C920D}" type="slidenum">
              <a:rPr lang="nl-NL" smtClean="0"/>
              <a:pPr/>
              <a:t>‹nr.›</a:t>
            </a:fld>
            <a:endParaRPr lang="nl-NL"/>
          </a:p>
        </p:txBody>
      </p:sp>
    </p:spTree>
    <p:extLst>
      <p:ext uri="{BB962C8B-B14F-4D97-AF65-F5344CB8AC3E}">
        <p14:creationId xmlns:p14="http://schemas.microsoft.com/office/powerpoint/2010/main" val="2785118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feature=player_detailpage&amp;v=esfptNaMEZ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76" y="2277568"/>
            <a:ext cx="3302771" cy="3313125"/>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055" y="2281056"/>
            <a:ext cx="2454712" cy="33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995385"/>
            <a:ext cx="7772400" cy="1470025"/>
          </a:xfrm>
        </p:spPr>
        <p:txBody>
          <a:bodyPr/>
          <a:lstStyle/>
          <a:p>
            <a:r>
              <a:rPr lang="nl-NL" sz="4000" dirty="0" smtClean="0"/>
              <a:t>Het PuurGezonde alternatief</a:t>
            </a:r>
            <a:endParaRPr lang="nl-NL" sz="4000" dirty="0"/>
          </a:p>
        </p:txBody>
      </p:sp>
      <p:sp>
        <p:nvSpPr>
          <p:cNvPr id="4" name="Subtitel 3"/>
          <p:cNvSpPr>
            <a:spLocks noGrp="1"/>
          </p:cNvSpPr>
          <p:nvPr>
            <p:ph type="subTitle" idx="1"/>
          </p:nvPr>
        </p:nvSpPr>
        <p:spPr/>
        <p:txBody>
          <a:bodyPr/>
          <a:lstStyle/>
          <a:p>
            <a:endParaRPr lang="nl-NL" dirty="0"/>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965" y="2363810"/>
            <a:ext cx="2179177" cy="3138691"/>
          </a:xfrm>
          <a:prstGeom prst="rect">
            <a:avLst/>
          </a:prstGeom>
        </p:spPr>
      </p:pic>
      <p:sp>
        <p:nvSpPr>
          <p:cNvPr id="7" name="Titel 1"/>
          <p:cNvSpPr txBox="1">
            <a:spLocks/>
          </p:cNvSpPr>
          <p:nvPr/>
        </p:nvSpPr>
        <p:spPr>
          <a:xfrm>
            <a:off x="5244947" y="5672687"/>
            <a:ext cx="2954508" cy="711216"/>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kern="1200">
                <a:solidFill>
                  <a:srgbClr val="1E647B"/>
                </a:solidFill>
                <a:latin typeface="BlairMdITC TT Medium"/>
                <a:ea typeface="+mj-ea"/>
                <a:cs typeface="+mj-cs"/>
              </a:defRPr>
            </a:lvl1pPr>
          </a:lstStyle>
          <a:p>
            <a:endParaRPr lang="nl-NL" sz="2800" dirty="0"/>
          </a:p>
        </p:txBody>
      </p:sp>
      <p:sp>
        <p:nvSpPr>
          <p:cNvPr id="6" name="PIJL-RECHTS 5"/>
          <p:cNvSpPr/>
          <p:nvPr/>
        </p:nvSpPr>
        <p:spPr>
          <a:xfrm>
            <a:off x="5247438" y="3718259"/>
            <a:ext cx="638978" cy="429797"/>
          </a:xfrm>
          <a:prstGeom prst="rightArrow">
            <a:avLst/>
          </a:prstGeom>
          <a:solidFill>
            <a:srgbClr val="8E3D6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nl-NL"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0" name="PIJL-RECHTS 9"/>
          <p:cNvSpPr/>
          <p:nvPr/>
        </p:nvSpPr>
        <p:spPr>
          <a:xfrm>
            <a:off x="2300100" y="3718256"/>
            <a:ext cx="638978" cy="429797"/>
          </a:xfrm>
          <a:prstGeom prst="rightArrow">
            <a:avLst/>
          </a:prstGeom>
          <a:solidFill>
            <a:srgbClr val="8E3D66"/>
          </a:solidFill>
          <a:scene3d>
            <a:camera prst="orthographicFront">
              <a:rot lat="0" lon="10800000" rev="0"/>
            </a:camera>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endParaRPr lang="nl-NL">
              <a:solidFill>
                <a:srgbClr val="891C64"/>
              </a:solidFill>
            </a:endParaRPr>
          </a:p>
        </p:txBody>
      </p:sp>
    </p:spTree>
    <p:extLst>
      <p:ext uri="{BB962C8B-B14F-4D97-AF65-F5344CB8AC3E}">
        <p14:creationId xmlns:p14="http://schemas.microsoft.com/office/powerpoint/2010/main" val="2821191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2361671" y="1290212"/>
            <a:ext cx="4070750" cy="1305586"/>
          </a:xfrm>
          <a:prstGeom prst="rect">
            <a:avLst/>
          </a:prstGeom>
        </p:spPr>
      </p:pic>
      <p:sp>
        <p:nvSpPr>
          <p:cNvPr id="4" name="Titel 1"/>
          <p:cNvSpPr>
            <a:spLocks noGrp="1"/>
          </p:cNvSpPr>
          <p:nvPr>
            <p:ph type="title"/>
          </p:nvPr>
        </p:nvSpPr>
        <p:spPr/>
        <p:txBody>
          <a:bodyPr/>
          <a:lstStyle/>
          <a:p>
            <a:r>
              <a:rPr lang="nl-NL" dirty="0" smtClean="0"/>
              <a:t>Andere plantaardige producten</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200" b="1" dirty="0"/>
              <a:t>RGV 2015</a:t>
            </a:r>
          </a:p>
          <a:p>
            <a:r>
              <a:rPr lang="nl-NL" sz="2200" dirty="0"/>
              <a:t>tenminste 90 gram volkorenproducten</a:t>
            </a:r>
          </a:p>
          <a:p>
            <a:r>
              <a:rPr lang="nl-NL" sz="2200" dirty="0"/>
              <a:t>tenminste 15 gram noten</a:t>
            </a:r>
          </a:p>
          <a:p>
            <a:r>
              <a:rPr lang="nl-NL" sz="2200" dirty="0"/>
              <a:t>wekelijks peulvruchten</a:t>
            </a:r>
          </a:p>
          <a:p>
            <a:pPr marL="0" indent="0">
              <a:buNone/>
            </a:pPr>
            <a:endParaRPr lang="nl-NL" sz="2200" b="1" dirty="0" smtClean="0"/>
          </a:p>
          <a:p>
            <a:pPr marL="0" indent="0">
              <a:buNone/>
            </a:pPr>
            <a:r>
              <a:rPr lang="nl-NL" sz="2200" b="1" dirty="0" err="1" smtClean="0"/>
              <a:t>PuurGezond</a:t>
            </a:r>
            <a:endParaRPr lang="nl-NL" sz="2200" b="1" dirty="0" smtClean="0"/>
          </a:p>
          <a:p>
            <a:r>
              <a:rPr lang="nl-NL" sz="2200" dirty="0" smtClean="0"/>
              <a:t>250-350 gram brood, aardappelen en graanproducten</a:t>
            </a:r>
          </a:p>
          <a:p>
            <a:r>
              <a:rPr lang="nl-NL" sz="2200" dirty="0" smtClean="0"/>
              <a:t>25-40 gram noten en zaden</a:t>
            </a:r>
          </a:p>
          <a:p>
            <a:r>
              <a:rPr lang="nl-NL" sz="2200" dirty="0" smtClean="0"/>
              <a:t>200 gram peulvruchten per week</a:t>
            </a:r>
          </a:p>
          <a:p>
            <a:endParaRPr lang="nl-NL" sz="2200" dirty="0" smtClean="0"/>
          </a:p>
          <a:p>
            <a:pPr marL="0" indent="0">
              <a:buNone/>
            </a:pPr>
            <a:endParaRPr lang="nl-NL" sz="2400" dirty="0" smtClean="0"/>
          </a:p>
          <a:p>
            <a:pPr marL="0" indent="0">
              <a:buNone/>
            </a:pPr>
            <a:endParaRPr lang="nl-NL" dirty="0"/>
          </a:p>
          <a:p>
            <a:endParaRPr lang="nl-NL" dirty="0"/>
          </a:p>
        </p:txBody>
      </p:sp>
    </p:spTree>
    <p:extLst>
      <p:ext uri="{BB962C8B-B14F-4D97-AF65-F5344CB8AC3E}">
        <p14:creationId xmlns:p14="http://schemas.microsoft.com/office/powerpoint/2010/main" val="805344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2361671" y="1290212"/>
            <a:ext cx="4070750" cy="1305586"/>
          </a:xfrm>
          <a:prstGeom prst="rect">
            <a:avLst/>
          </a:prstGeom>
        </p:spPr>
      </p:pic>
      <p:sp>
        <p:nvSpPr>
          <p:cNvPr id="4" name="Titel 1"/>
          <p:cNvSpPr>
            <a:spLocks noGrp="1"/>
          </p:cNvSpPr>
          <p:nvPr>
            <p:ph type="title"/>
          </p:nvPr>
        </p:nvSpPr>
        <p:spPr/>
        <p:txBody>
          <a:bodyPr/>
          <a:lstStyle/>
          <a:p>
            <a:r>
              <a:rPr lang="nl-NL" dirty="0" smtClean="0"/>
              <a:t>Andere plantaardige producten</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200" b="1" dirty="0" err="1" smtClean="0"/>
              <a:t>PuurGezond</a:t>
            </a:r>
            <a:endParaRPr lang="nl-NL" sz="2200" b="1" dirty="0" smtClean="0"/>
          </a:p>
          <a:p>
            <a:r>
              <a:rPr lang="nl-NL" sz="2200" dirty="0" smtClean="0"/>
              <a:t>250-350 gram brood, aardappelen en graanproducten</a:t>
            </a:r>
          </a:p>
          <a:p>
            <a:r>
              <a:rPr lang="nl-NL" sz="2200" dirty="0" smtClean="0"/>
              <a:t>25-40 gram noten en zaden</a:t>
            </a:r>
          </a:p>
          <a:p>
            <a:r>
              <a:rPr lang="nl-NL" sz="2200" dirty="0" smtClean="0"/>
              <a:t>200 gram peulvruchten per week</a:t>
            </a:r>
          </a:p>
          <a:p>
            <a:endParaRPr lang="nl-NL" sz="2200" dirty="0" smtClean="0"/>
          </a:p>
          <a:p>
            <a:pPr marL="0" indent="0">
              <a:buNone/>
            </a:pPr>
            <a:r>
              <a:rPr lang="nl-NL" sz="2200" b="1" dirty="0" smtClean="0"/>
              <a:t>Schijf van Vijf</a:t>
            </a:r>
          </a:p>
          <a:p>
            <a:r>
              <a:rPr lang="nl-NL" sz="2200" dirty="0" smtClean="0"/>
              <a:t>380-580 gram brood, aardappelen en graanproducten</a:t>
            </a:r>
          </a:p>
          <a:p>
            <a:r>
              <a:rPr lang="nl-NL" sz="2200" dirty="0" smtClean="0"/>
              <a:t>25 gram noten</a:t>
            </a:r>
          </a:p>
          <a:p>
            <a:r>
              <a:rPr lang="nl-NL" sz="2200" dirty="0" smtClean="0"/>
              <a:t>135 gram peulvruchten per week</a:t>
            </a:r>
          </a:p>
          <a:p>
            <a:pPr marL="0" indent="0">
              <a:buNone/>
            </a:pPr>
            <a:endParaRPr lang="nl-NL" sz="2400" dirty="0" smtClean="0"/>
          </a:p>
          <a:p>
            <a:pPr marL="0" indent="0">
              <a:buNone/>
            </a:pPr>
            <a:endParaRPr lang="nl-NL" dirty="0"/>
          </a:p>
          <a:p>
            <a:endParaRPr lang="nl-NL" dirty="0"/>
          </a:p>
        </p:txBody>
      </p:sp>
    </p:spTree>
    <p:extLst>
      <p:ext uri="{BB962C8B-B14F-4D97-AF65-F5344CB8AC3E}">
        <p14:creationId xmlns:p14="http://schemas.microsoft.com/office/powerpoint/2010/main" val="27819951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Vlees en vis</a:t>
            </a:r>
            <a:endParaRPr lang="nl-NL" dirty="0"/>
          </a:p>
        </p:txBody>
      </p:sp>
      <p:sp>
        <p:nvSpPr>
          <p:cNvPr id="7" name="Tijdelijke aanduiding voor inhoud 2"/>
          <p:cNvSpPr>
            <a:spLocks noGrp="1"/>
          </p:cNvSpPr>
          <p:nvPr>
            <p:ph idx="1"/>
          </p:nvPr>
        </p:nvSpPr>
        <p:spPr/>
        <p:txBody>
          <a:bodyPr>
            <a:normAutofit fontScale="92500" lnSpcReduction="20000"/>
          </a:bodyPr>
          <a:lstStyle/>
          <a:p>
            <a:pPr marL="0" indent="0">
              <a:buNone/>
            </a:pPr>
            <a:r>
              <a:rPr lang="nl-NL" sz="2400" b="1" dirty="0" smtClean="0"/>
              <a:t>RGV</a:t>
            </a:r>
          </a:p>
          <a:p>
            <a:r>
              <a:rPr lang="nl-NL" sz="2400" dirty="0" smtClean="0"/>
              <a:t>Minder rood en bewerkt vlees</a:t>
            </a:r>
          </a:p>
          <a:p>
            <a:r>
              <a:rPr lang="nl-NL" sz="2400" dirty="0" smtClean="0"/>
              <a:t>1x (vette) vis per week</a:t>
            </a:r>
          </a:p>
          <a:p>
            <a:pPr marL="0" indent="0">
              <a:buNone/>
            </a:pPr>
            <a:endParaRPr lang="nl-NL" sz="2400" b="1" dirty="0" smtClean="0"/>
          </a:p>
          <a:p>
            <a:pPr marL="0" indent="0">
              <a:buNone/>
            </a:pPr>
            <a:r>
              <a:rPr lang="nl-NL" sz="2400" b="1" dirty="0" err="1" smtClean="0"/>
              <a:t>PuurGezond</a:t>
            </a:r>
            <a:endParaRPr lang="nl-NL" sz="2400" b="1" dirty="0" smtClean="0"/>
          </a:p>
          <a:p>
            <a:r>
              <a:rPr lang="nl-NL" sz="2400" dirty="0" smtClean="0"/>
              <a:t>125 gram vlees/vis/ei/</a:t>
            </a:r>
            <a:r>
              <a:rPr lang="nl-NL" sz="2400" dirty="0" err="1" smtClean="0"/>
              <a:t>vega</a:t>
            </a:r>
            <a:r>
              <a:rPr lang="nl-NL" sz="2400" dirty="0" smtClean="0"/>
              <a:t> </a:t>
            </a:r>
            <a:r>
              <a:rPr lang="nl-NL" sz="2400" b="1" i="1" dirty="0" smtClean="0"/>
              <a:t>incl. vleeswaren</a:t>
            </a:r>
          </a:p>
          <a:p>
            <a:r>
              <a:rPr lang="nl-NL" sz="2400" dirty="0" smtClean="0"/>
              <a:t>1 keer (vette) vis per week</a:t>
            </a:r>
            <a:endParaRPr lang="nl-NL" sz="2400" dirty="0"/>
          </a:p>
          <a:p>
            <a:endParaRPr lang="nl-NL" sz="2400" dirty="0" smtClean="0"/>
          </a:p>
          <a:p>
            <a:pPr marL="0" indent="0">
              <a:buNone/>
            </a:pPr>
            <a:r>
              <a:rPr lang="nl-NL" sz="2400" b="1" dirty="0" smtClean="0"/>
              <a:t>Schijf van Vijf</a:t>
            </a:r>
          </a:p>
          <a:p>
            <a:r>
              <a:rPr lang="nl-NL" sz="2400" dirty="0" smtClean="0"/>
              <a:t>max 500 gram vlees/300 g rood vlees per week</a:t>
            </a:r>
          </a:p>
          <a:p>
            <a:r>
              <a:rPr lang="nl-NL" sz="2400" b="1" i="1" dirty="0" smtClean="0"/>
              <a:t>geen vleeswaren, bewerkt vlees en vet vlees</a:t>
            </a:r>
          </a:p>
          <a:p>
            <a:r>
              <a:rPr lang="nl-NL" sz="2400" dirty="0" smtClean="0"/>
              <a:t>1 keer vis per week</a:t>
            </a:r>
          </a:p>
          <a:p>
            <a:endParaRPr lang="nl-NL" dirty="0">
              <a:solidFill>
                <a:srgbClr val="FF0000"/>
              </a:solidFill>
            </a:endParaRPr>
          </a:p>
          <a:p>
            <a:pPr marL="0" indent="0">
              <a:buNone/>
            </a:pPr>
            <a:endParaRPr lang="nl-NL" dirty="0"/>
          </a:p>
        </p:txBody>
      </p:sp>
      <p:pic>
        <p:nvPicPr>
          <p:cNvPr id="5" name="Afbeelding 4"/>
          <p:cNvPicPr>
            <a:picLocks noChangeAspect="1"/>
          </p:cNvPicPr>
          <p:nvPr/>
        </p:nvPicPr>
        <p:blipFill>
          <a:blip r:embed="rId3"/>
          <a:stretch>
            <a:fillRect/>
          </a:stretch>
        </p:blipFill>
        <p:spPr>
          <a:xfrm>
            <a:off x="3267639" y="588306"/>
            <a:ext cx="2965933" cy="1631858"/>
          </a:xfrm>
          <a:prstGeom prst="rect">
            <a:avLst/>
          </a:prstGeom>
        </p:spPr>
      </p:pic>
    </p:spTree>
    <p:extLst>
      <p:ext uri="{BB962C8B-B14F-4D97-AF65-F5344CB8AC3E}">
        <p14:creationId xmlns:p14="http://schemas.microsoft.com/office/powerpoint/2010/main" val="14213316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Eiwitrijke producten: zuivel</a:t>
            </a:r>
            <a:endParaRPr lang="nl-NL" dirty="0"/>
          </a:p>
        </p:txBody>
      </p:sp>
      <p:sp>
        <p:nvSpPr>
          <p:cNvPr id="7" name="Tijdelijke aanduiding voor inhoud 2"/>
          <p:cNvSpPr>
            <a:spLocks noGrp="1"/>
          </p:cNvSpPr>
          <p:nvPr>
            <p:ph idx="1"/>
          </p:nvPr>
        </p:nvSpPr>
        <p:spPr/>
        <p:txBody>
          <a:bodyPr>
            <a:normAutofit fontScale="92500" lnSpcReduction="20000"/>
          </a:bodyPr>
          <a:lstStyle/>
          <a:p>
            <a:pPr marL="0" indent="0">
              <a:buNone/>
            </a:pPr>
            <a:r>
              <a:rPr lang="nl-NL" sz="2400" b="1" dirty="0"/>
              <a:t>RGV 2015</a:t>
            </a:r>
          </a:p>
          <a:p>
            <a:r>
              <a:rPr lang="nl-NL" sz="2400" dirty="0"/>
              <a:t>enkele porties zuivel waaronder melk en yoghurt</a:t>
            </a:r>
          </a:p>
          <a:p>
            <a:r>
              <a:rPr lang="nl-NL" sz="2400" dirty="0"/>
              <a:t>geen onderscheid mager-halfvol-vol</a:t>
            </a:r>
          </a:p>
          <a:p>
            <a:pPr marL="0" indent="0">
              <a:buNone/>
            </a:pPr>
            <a:endParaRPr lang="nl-NL" sz="2400" b="1" dirty="0" smtClean="0"/>
          </a:p>
          <a:p>
            <a:pPr marL="0" indent="0">
              <a:buNone/>
            </a:pPr>
            <a:r>
              <a:rPr lang="nl-NL" sz="2400" b="1" dirty="0" err="1" smtClean="0"/>
              <a:t>PuurGezond</a:t>
            </a:r>
            <a:endParaRPr lang="nl-NL" sz="2400" b="1" dirty="0" smtClean="0"/>
          </a:p>
          <a:p>
            <a:r>
              <a:rPr lang="nl-NL" sz="2400" dirty="0" smtClean="0"/>
              <a:t>3 porties melk(producten) en kaas</a:t>
            </a:r>
          </a:p>
          <a:p>
            <a:r>
              <a:rPr lang="nl-NL" sz="2400" dirty="0"/>
              <a:t>v</a:t>
            </a:r>
            <a:r>
              <a:rPr lang="nl-NL" sz="2400" dirty="0" smtClean="0"/>
              <a:t>olle zuivel mag, net als volvette kaas</a:t>
            </a:r>
          </a:p>
          <a:p>
            <a:pPr marL="0" indent="0">
              <a:buNone/>
            </a:pPr>
            <a:endParaRPr lang="nl-NL" sz="2400" dirty="0" smtClean="0"/>
          </a:p>
          <a:p>
            <a:pPr marL="0" indent="0">
              <a:buNone/>
            </a:pPr>
            <a:r>
              <a:rPr lang="nl-NL" sz="2400" b="1" dirty="0" smtClean="0"/>
              <a:t>Schijf van vijf</a:t>
            </a:r>
          </a:p>
          <a:p>
            <a:r>
              <a:rPr lang="nl-NL" sz="2400" dirty="0" smtClean="0"/>
              <a:t>Magere en halfvolle zuivel en kaas</a:t>
            </a:r>
          </a:p>
          <a:p>
            <a:r>
              <a:rPr lang="nl-NL" sz="2400" dirty="0" smtClean="0"/>
              <a:t>2-3 porties zuivel en 40 gram kaas</a:t>
            </a:r>
          </a:p>
          <a:p>
            <a:pPr marL="0" indent="0">
              <a:buNone/>
            </a:pPr>
            <a:r>
              <a:rPr lang="nl-NL" sz="2400" dirty="0" smtClean="0"/>
              <a:t>    </a:t>
            </a:r>
          </a:p>
          <a:p>
            <a:endParaRPr lang="nl-NL" sz="2400" dirty="0" smtClean="0"/>
          </a:p>
          <a:p>
            <a:endParaRPr lang="nl-NL" sz="2400" dirty="0" smtClean="0"/>
          </a:p>
          <a:p>
            <a:endParaRPr lang="nl-NL" sz="2400" dirty="0"/>
          </a:p>
          <a:p>
            <a:endParaRPr lang="nl-NL" dirty="0">
              <a:solidFill>
                <a:srgbClr val="FF0000"/>
              </a:solidFill>
            </a:endParaRPr>
          </a:p>
          <a:p>
            <a:pPr marL="0" indent="0">
              <a:buNone/>
            </a:pPr>
            <a:endParaRPr lang="nl-NL" dirty="0"/>
          </a:p>
        </p:txBody>
      </p:sp>
    </p:spTree>
    <p:extLst>
      <p:ext uri="{BB962C8B-B14F-4D97-AF65-F5344CB8AC3E}">
        <p14:creationId xmlns:p14="http://schemas.microsoft.com/office/powerpoint/2010/main" val="763212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Vetten</a:t>
            </a:r>
            <a:endParaRPr lang="nl-NL" dirty="0"/>
          </a:p>
        </p:txBody>
      </p:sp>
      <p:sp>
        <p:nvSpPr>
          <p:cNvPr id="7" name="Tijdelijke aanduiding voor inhoud 2"/>
          <p:cNvSpPr>
            <a:spLocks noGrp="1"/>
          </p:cNvSpPr>
          <p:nvPr>
            <p:ph idx="1"/>
          </p:nvPr>
        </p:nvSpPr>
        <p:spPr/>
        <p:txBody>
          <a:bodyPr>
            <a:normAutofit fontScale="92500" lnSpcReduction="10000"/>
          </a:bodyPr>
          <a:lstStyle/>
          <a:p>
            <a:pPr marL="0" indent="0">
              <a:buNone/>
            </a:pPr>
            <a:r>
              <a:rPr lang="nl-NL" sz="2200" b="1" dirty="0"/>
              <a:t>RGV 2015</a:t>
            </a:r>
          </a:p>
          <a:p>
            <a:r>
              <a:rPr lang="nl-NL" sz="2200" dirty="0"/>
              <a:t>vervang boter en harde margarine door zachte margarine, vloeibare vetten en plantaardige olie</a:t>
            </a:r>
          </a:p>
          <a:p>
            <a:pPr marL="0" indent="0">
              <a:buNone/>
            </a:pPr>
            <a:endParaRPr lang="nl-NL" sz="2200" b="1" dirty="0" smtClean="0"/>
          </a:p>
          <a:p>
            <a:pPr marL="0" indent="0">
              <a:buNone/>
            </a:pPr>
            <a:r>
              <a:rPr lang="nl-NL" sz="2200" b="1" dirty="0" err="1" smtClean="0"/>
              <a:t>PuurGezond</a:t>
            </a:r>
            <a:endParaRPr lang="nl-NL" sz="2200" b="1" dirty="0" smtClean="0"/>
          </a:p>
          <a:p>
            <a:r>
              <a:rPr lang="nl-NL" sz="2200" dirty="0" smtClean="0"/>
              <a:t>30-40 gram vet</a:t>
            </a:r>
          </a:p>
          <a:p>
            <a:r>
              <a:rPr lang="nl-NL" sz="2200" b="1" i="1" dirty="0" smtClean="0"/>
              <a:t>roomboter</a:t>
            </a:r>
            <a:r>
              <a:rPr lang="nl-NL" sz="2200" dirty="0" smtClean="0"/>
              <a:t> en plantaardige olie</a:t>
            </a:r>
          </a:p>
          <a:p>
            <a:pPr marL="0" indent="0">
              <a:buNone/>
            </a:pPr>
            <a:endParaRPr lang="nl-NL" sz="2200" dirty="0"/>
          </a:p>
          <a:p>
            <a:pPr marL="0" indent="0">
              <a:buNone/>
            </a:pPr>
            <a:r>
              <a:rPr lang="nl-NL" sz="2200" b="1" dirty="0"/>
              <a:t>Schijf van Vijf</a:t>
            </a:r>
          </a:p>
          <a:p>
            <a:r>
              <a:rPr lang="nl-NL" sz="2200" dirty="0"/>
              <a:t>40-65 gram vet</a:t>
            </a:r>
          </a:p>
          <a:p>
            <a:r>
              <a:rPr lang="nl-NL" sz="2200" dirty="0"/>
              <a:t>halvarine, margarine en plantaardige olie</a:t>
            </a:r>
          </a:p>
          <a:p>
            <a:pPr marL="0" indent="0">
              <a:buNone/>
            </a:pPr>
            <a:r>
              <a:rPr lang="nl-NL" sz="2200" dirty="0" smtClean="0"/>
              <a:t> </a:t>
            </a:r>
            <a:endParaRPr lang="nl-NL" sz="2200" dirty="0"/>
          </a:p>
          <a:p>
            <a:endParaRPr lang="nl-NL" sz="2200" dirty="0" smtClean="0"/>
          </a:p>
          <a:p>
            <a:endParaRPr lang="nl-NL" dirty="0">
              <a:solidFill>
                <a:srgbClr val="FF0000"/>
              </a:solidFill>
            </a:endParaRPr>
          </a:p>
          <a:p>
            <a:pPr marL="0" indent="0">
              <a:buNone/>
            </a:pPr>
            <a:endParaRPr lang="nl-NL" dirty="0"/>
          </a:p>
        </p:txBody>
      </p:sp>
      <p:pic>
        <p:nvPicPr>
          <p:cNvPr id="5" name="Afbeelding 4"/>
          <p:cNvPicPr>
            <a:picLocks noChangeAspect="1"/>
          </p:cNvPicPr>
          <p:nvPr/>
        </p:nvPicPr>
        <p:blipFill>
          <a:blip r:embed="rId3"/>
          <a:stretch>
            <a:fillRect/>
          </a:stretch>
        </p:blipFill>
        <p:spPr>
          <a:xfrm>
            <a:off x="3051091" y="299409"/>
            <a:ext cx="2898337" cy="1721053"/>
          </a:xfrm>
          <a:prstGeom prst="rect">
            <a:avLst/>
          </a:prstGeom>
        </p:spPr>
      </p:pic>
    </p:spTree>
    <p:extLst>
      <p:ext uri="{BB962C8B-B14F-4D97-AF65-F5344CB8AC3E}">
        <p14:creationId xmlns:p14="http://schemas.microsoft.com/office/powerpoint/2010/main" val="20754873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300" y="1753298"/>
            <a:ext cx="4602215" cy="3639235"/>
          </a:xfrm>
          <a:prstGeom prst="rect">
            <a:avLst/>
          </a:prstGeom>
        </p:spPr>
      </p:pic>
      <p:sp>
        <p:nvSpPr>
          <p:cNvPr id="4" name="Titel 1"/>
          <p:cNvSpPr>
            <a:spLocks noGrp="1"/>
          </p:cNvSpPr>
          <p:nvPr>
            <p:ph type="title"/>
          </p:nvPr>
        </p:nvSpPr>
        <p:spPr/>
        <p:txBody>
          <a:bodyPr/>
          <a:lstStyle/>
          <a:p>
            <a:r>
              <a:rPr lang="nl-NL" dirty="0" smtClean="0"/>
              <a:t>Roomboter</a:t>
            </a:r>
            <a:endParaRPr lang="nl-NL" dirty="0"/>
          </a:p>
        </p:txBody>
      </p:sp>
      <p:sp>
        <p:nvSpPr>
          <p:cNvPr id="5" name="Tijdelijke aanduiding voor inhoud 2"/>
          <p:cNvSpPr>
            <a:spLocks noGrp="1"/>
          </p:cNvSpPr>
          <p:nvPr>
            <p:ph idx="1"/>
          </p:nvPr>
        </p:nvSpPr>
        <p:spPr/>
        <p:txBody>
          <a:bodyPr>
            <a:normAutofit/>
          </a:bodyPr>
          <a:lstStyle/>
          <a:p>
            <a:pPr marL="0" indent="0">
              <a:buNone/>
            </a:pPr>
            <a:r>
              <a:rPr lang="nl-NL" sz="2200" b="1" dirty="0" smtClean="0"/>
              <a:t>RGV 2015</a:t>
            </a:r>
          </a:p>
          <a:p>
            <a:pPr marL="0" indent="0">
              <a:buNone/>
            </a:pPr>
            <a:r>
              <a:rPr lang="nl-NL" sz="2200" dirty="0" smtClean="0"/>
              <a:t>10 energie% boter vervangen</a:t>
            </a:r>
          </a:p>
          <a:p>
            <a:pPr marL="0" indent="0">
              <a:buNone/>
            </a:pPr>
            <a:r>
              <a:rPr lang="nl-NL" sz="2200" dirty="0" smtClean="0"/>
              <a:t>door zachte margarine</a:t>
            </a:r>
          </a:p>
          <a:p>
            <a:pPr marL="0" indent="0">
              <a:buNone/>
            </a:pPr>
            <a:r>
              <a:rPr lang="nl-NL" sz="2200" dirty="0" smtClean="0"/>
              <a:t>-0,2 </a:t>
            </a:r>
            <a:r>
              <a:rPr lang="nl-NL" sz="2200" dirty="0" err="1" smtClean="0"/>
              <a:t>mmol</a:t>
            </a:r>
            <a:r>
              <a:rPr lang="nl-NL" sz="2200" dirty="0" smtClean="0"/>
              <a:t>/L</a:t>
            </a:r>
          </a:p>
          <a:p>
            <a:pPr marL="0" indent="0">
              <a:buNone/>
            </a:pPr>
            <a:r>
              <a:rPr lang="nl-NL" sz="2200" dirty="0" smtClean="0"/>
              <a:t>LDL-cholesterol</a:t>
            </a:r>
          </a:p>
          <a:p>
            <a:pPr marL="0" indent="0">
              <a:buNone/>
            </a:pPr>
            <a:endParaRPr lang="nl-NL" sz="2200" dirty="0"/>
          </a:p>
          <a:p>
            <a:pPr marL="0" indent="0">
              <a:buNone/>
            </a:pPr>
            <a:r>
              <a:rPr lang="nl-NL" sz="2200" b="1" dirty="0" smtClean="0"/>
              <a:t>BMJ en WHO</a:t>
            </a:r>
          </a:p>
          <a:p>
            <a:pPr marL="0" indent="0">
              <a:buNone/>
            </a:pPr>
            <a:r>
              <a:rPr lang="nl-NL" sz="2200" dirty="0" smtClean="0"/>
              <a:t>70 cohortstudies:</a:t>
            </a:r>
          </a:p>
          <a:p>
            <a:pPr marL="0" indent="0">
              <a:buNone/>
            </a:pPr>
            <a:r>
              <a:rPr lang="nl-NL" sz="2200" dirty="0" smtClean="0"/>
              <a:t>inname verzadigd vet heeft</a:t>
            </a:r>
          </a:p>
          <a:p>
            <a:pPr marL="0" indent="0">
              <a:buNone/>
            </a:pPr>
            <a:r>
              <a:rPr lang="nl-NL" sz="2200" dirty="0" smtClean="0"/>
              <a:t>geen relatie met hart- en vaatziekten en sterfte</a:t>
            </a:r>
            <a:endParaRPr lang="nl-NL" sz="2400" dirty="0" smtClean="0"/>
          </a:p>
          <a:p>
            <a:pPr marL="0" indent="0">
              <a:buNone/>
            </a:pPr>
            <a:endParaRPr lang="nl-NL" dirty="0"/>
          </a:p>
          <a:p>
            <a:endParaRPr lang="nl-NL" dirty="0"/>
          </a:p>
        </p:txBody>
      </p:sp>
      <p:sp>
        <p:nvSpPr>
          <p:cNvPr id="2" name="Tekstvak 1"/>
          <p:cNvSpPr txBox="1"/>
          <p:nvPr/>
        </p:nvSpPr>
        <p:spPr>
          <a:xfrm>
            <a:off x="4371033" y="5936009"/>
            <a:ext cx="4692580" cy="369332"/>
          </a:xfrm>
          <a:prstGeom prst="rect">
            <a:avLst/>
          </a:prstGeom>
          <a:noFill/>
        </p:spPr>
        <p:txBody>
          <a:bodyPr wrap="square" rtlCol="0">
            <a:spAutoFit/>
          </a:bodyPr>
          <a:lstStyle/>
          <a:p>
            <a:r>
              <a:rPr lang="nl-NL" dirty="0" smtClean="0"/>
              <a:t>Bron: RJ de </a:t>
            </a:r>
            <a:r>
              <a:rPr lang="nl-NL" dirty="0" err="1" smtClean="0"/>
              <a:t>Souza</a:t>
            </a:r>
            <a:r>
              <a:rPr lang="nl-NL" dirty="0" smtClean="0"/>
              <a:t> et al. BMJ 2015; 351:h3978</a:t>
            </a:r>
            <a:endParaRPr lang="nl-NL" dirty="0"/>
          </a:p>
        </p:txBody>
      </p:sp>
    </p:spTree>
    <p:extLst>
      <p:ext uri="{BB962C8B-B14F-4D97-AF65-F5344CB8AC3E}">
        <p14:creationId xmlns:p14="http://schemas.microsoft.com/office/powerpoint/2010/main" val="787683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Extraatjes</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400" b="1" dirty="0" err="1" smtClean="0"/>
              <a:t>PuurGezond</a:t>
            </a:r>
            <a:endParaRPr lang="nl-NL" sz="2400" b="1" dirty="0" smtClean="0"/>
          </a:p>
          <a:p>
            <a:r>
              <a:rPr lang="nl-NL" sz="2400" dirty="0" smtClean="0"/>
              <a:t>bijvoorbeeld glas wijn, chocolade, zelfgebakken koekje</a:t>
            </a:r>
          </a:p>
          <a:p>
            <a:endParaRPr lang="nl-NL" sz="2400" dirty="0" smtClean="0"/>
          </a:p>
          <a:p>
            <a:pPr marL="0" indent="0">
              <a:buNone/>
            </a:pPr>
            <a:r>
              <a:rPr lang="nl-NL" sz="2400" b="1" dirty="0" smtClean="0"/>
              <a:t>RGV 2015</a:t>
            </a:r>
          </a:p>
          <a:p>
            <a:r>
              <a:rPr lang="nl-NL" sz="2400" dirty="0"/>
              <a:t>g</a:t>
            </a:r>
            <a:r>
              <a:rPr lang="nl-NL" sz="2400" dirty="0" smtClean="0"/>
              <a:t>een alcohol of niet meer dan 1 glas per dag</a:t>
            </a:r>
          </a:p>
          <a:p>
            <a:endParaRPr lang="nl-NL" dirty="0">
              <a:solidFill>
                <a:srgbClr val="FF0000"/>
              </a:solidFill>
            </a:endParaRPr>
          </a:p>
          <a:p>
            <a:pPr marL="0" indent="0">
              <a:buNone/>
            </a:pPr>
            <a:endParaRPr lang="nl-NL" dirty="0"/>
          </a:p>
        </p:txBody>
      </p:sp>
      <p:pic>
        <p:nvPicPr>
          <p:cNvPr id="5" name="Afbeelding 4"/>
          <p:cNvPicPr>
            <a:picLocks noChangeAspect="1"/>
          </p:cNvPicPr>
          <p:nvPr/>
        </p:nvPicPr>
        <p:blipFill>
          <a:blip r:embed="rId3"/>
          <a:stretch>
            <a:fillRect/>
          </a:stretch>
        </p:blipFill>
        <p:spPr>
          <a:xfrm>
            <a:off x="4019084" y="488330"/>
            <a:ext cx="1494235" cy="2010182"/>
          </a:xfrm>
          <a:prstGeom prst="rect">
            <a:avLst/>
          </a:prstGeom>
        </p:spPr>
      </p:pic>
    </p:spTree>
    <p:extLst>
      <p:ext uri="{BB962C8B-B14F-4D97-AF65-F5344CB8AC3E}">
        <p14:creationId xmlns:p14="http://schemas.microsoft.com/office/powerpoint/2010/main" val="31506271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Extraatjes</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400" b="1" dirty="0" err="1" smtClean="0"/>
              <a:t>PuurGezond</a:t>
            </a:r>
            <a:endParaRPr lang="nl-NL" sz="2400" b="1" dirty="0" smtClean="0"/>
          </a:p>
          <a:p>
            <a:r>
              <a:rPr lang="nl-NL" sz="2400" dirty="0" smtClean="0"/>
              <a:t>bijvoorbeeld glas wijn, chocolade, zelfgebakken koekje</a:t>
            </a:r>
          </a:p>
          <a:p>
            <a:endParaRPr lang="nl-NL" sz="2400" dirty="0" smtClean="0"/>
          </a:p>
          <a:p>
            <a:pPr marL="0" indent="0">
              <a:buNone/>
            </a:pPr>
            <a:r>
              <a:rPr lang="nl-NL" sz="2400" b="1" dirty="0" smtClean="0"/>
              <a:t>Voedingscentrum</a:t>
            </a:r>
          </a:p>
          <a:p>
            <a:r>
              <a:rPr lang="nl-NL" sz="2400" dirty="0" smtClean="0"/>
              <a:t>3-5 keer per dag iets kleins buiten Schijf van Vijf</a:t>
            </a:r>
          </a:p>
          <a:p>
            <a:r>
              <a:rPr lang="nl-NL" sz="2400" dirty="0" smtClean="0"/>
              <a:t>3 keer per week iets groots buiten Schijf van Vijf</a:t>
            </a:r>
          </a:p>
          <a:p>
            <a:endParaRPr lang="nl-NL" dirty="0">
              <a:solidFill>
                <a:srgbClr val="FF0000"/>
              </a:solidFill>
            </a:endParaRPr>
          </a:p>
          <a:p>
            <a:pPr marL="0" indent="0">
              <a:buNone/>
            </a:pPr>
            <a:endParaRPr lang="nl-NL" dirty="0"/>
          </a:p>
        </p:txBody>
      </p:sp>
      <p:pic>
        <p:nvPicPr>
          <p:cNvPr id="6" name="Afbeelding 5"/>
          <p:cNvPicPr>
            <a:picLocks noChangeAspect="1"/>
          </p:cNvPicPr>
          <p:nvPr/>
        </p:nvPicPr>
        <p:blipFill>
          <a:blip r:embed="rId3"/>
          <a:stretch>
            <a:fillRect/>
          </a:stretch>
        </p:blipFill>
        <p:spPr>
          <a:xfrm>
            <a:off x="4019084" y="488330"/>
            <a:ext cx="1494235" cy="2010182"/>
          </a:xfrm>
          <a:prstGeom prst="rect">
            <a:avLst/>
          </a:prstGeom>
        </p:spPr>
      </p:pic>
    </p:spTree>
    <p:extLst>
      <p:ext uri="{BB962C8B-B14F-4D97-AF65-F5344CB8AC3E}">
        <p14:creationId xmlns:p14="http://schemas.microsoft.com/office/powerpoint/2010/main" val="40986153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Extraatjes</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400" b="1" dirty="0" smtClean="0"/>
              <a:t>Voedingscentrum</a:t>
            </a:r>
          </a:p>
          <a:p>
            <a:pPr marL="0" indent="0">
              <a:buNone/>
            </a:pPr>
            <a:r>
              <a:rPr lang="nl-NL" sz="2400" dirty="0" smtClean="0"/>
              <a:t>3</a:t>
            </a:r>
            <a:r>
              <a:rPr lang="nl-NL" sz="2400" dirty="0" smtClean="0"/>
              <a:t>-5 keer per dag iets kleins</a:t>
            </a:r>
          </a:p>
          <a:p>
            <a:pPr>
              <a:buFont typeface="Arial" panose="020B0604020202020204" pitchFamily="34" charset="0"/>
              <a:buChar char="•"/>
            </a:pPr>
            <a:r>
              <a:rPr lang="nl-NL" sz="2400" dirty="0"/>
              <a:t>koekje of stukje chocolade</a:t>
            </a:r>
          </a:p>
          <a:p>
            <a:pPr>
              <a:buFont typeface="Arial" panose="020B0604020202020204" pitchFamily="34" charset="0"/>
              <a:buChar char="•"/>
            </a:pPr>
            <a:r>
              <a:rPr lang="nl-NL" sz="2400" dirty="0"/>
              <a:t>lepel suiker of honing</a:t>
            </a:r>
          </a:p>
          <a:p>
            <a:pPr>
              <a:buFont typeface="Arial" panose="020B0604020202020204" pitchFamily="34" charset="0"/>
              <a:buChar char="•"/>
            </a:pPr>
            <a:r>
              <a:rPr lang="nl-NL" sz="2400" dirty="0" smtClean="0"/>
              <a:t>lepel saus</a:t>
            </a:r>
          </a:p>
          <a:p>
            <a:pPr>
              <a:buFont typeface="Arial" panose="020B0604020202020204" pitchFamily="34" charset="0"/>
              <a:buChar char="•"/>
            </a:pPr>
            <a:r>
              <a:rPr lang="nl-NL" sz="2400" dirty="0" smtClean="0"/>
              <a:t>augurk of 3 olijven </a:t>
            </a:r>
          </a:p>
          <a:p>
            <a:pPr>
              <a:buFont typeface="Arial" panose="020B0604020202020204" pitchFamily="34" charset="0"/>
              <a:buChar char="•"/>
            </a:pPr>
            <a:r>
              <a:rPr lang="nl-NL" sz="2400" dirty="0" smtClean="0"/>
              <a:t>zoet beleg </a:t>
            </a:r>
            <a:r>
              <a:rPr lang="nl-NL" sz="2400" dirty="0"/>
              <a:t>of </a:t>
            </a:r>
            <a:r>
              <a:rPr lang="nl-NL" sz="2400" dirty="0" smtClean="0"/>
              <a:t>plakje vleeswaar</a:t>
            </a:r>
          </a:p>
          <a:p>
            <a:pPr>
              <a:buFont typeface="Arial" panose="020B0604020202020204" pitchFamily="34" charset="0"/>
              <a:buChar char="•"/>
            </a:pPr>
            <a:r>
              <a:rPr lang="nl-NL" sz="2400" dirty="0" smtClean="0"/>
              <a:t>toevoegen </a:t>
            </a:r>
            <a:r>
              <a:rPr lang="nl-NL" sz="2400" dirty="0"/>
              <a:t>van zout bij de </a:t>
            </a:r>
            <a:r>
              <a:rPr lang="nl-NL" sz="2400" dirty="0" smtClean="0"/>
              <a:t>maaltijdbereiding</a:t>
            </a:r>
          </a:p>
          <a:p>
            <a:pPr>
              <a:buFont typeface="Arial" panose="020B0604020202020204" pitchFamily="34" charset="0"/>
              <a:buChar char="•"/>
            </a:pPr>
            <a:r>
              <a:rPr lang="nl-NL" sz="2400" dirty="0" smtClean="0"/>
              <a:t>light frisdrank</a:t>
            </a:r>
            <a:endParaRPr lang="nl-NL" dirty="0"/>
          </a:p>
        </p:txBody>
      </p:sp>
    </p:spTree>
    <p:extLst>
      <p:ext uri="{BB962C8B-B14F-4D97-AF65-F5344CB8AC3E}">
        <p14:creationId xmlns:p14="http://schemas.microsoft.com/office/powerpoint/2010/main" val="3513728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Extraatjes</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400" b="1" dirty="0" smtClean="0"/>
              <a:t>Voedingscentrum</a:t>
            </a:r>
            <a:endParaRPr lang="nl-NL" sz="2400" dirty="0" smtClean="0"/>
          </a:p>
          <a:p>
            <a:pPr marL="0" indent="0">
              <a:buNone/>
            </a:pPr>
            <a:r>
              <a:rPr lang="nl-NL" sz="2400" dirty="0" smtClean="0"/>
              <a:t>max. 3 keer per week iets groots</a:t>
            </a:r>
          </a:p>
          <a:p>
            <a:r>
              <a:rPr lang="nl-NL" sz="2400" dirty="0"/>
              <a:t>grote koek, </a:t>
            </a:r>
            <a:r>
              <a:rPr lang="nl-NL" sz="2400" dirty="0" smtClean="0"/>
              <a:t>gebak, zakje chips, hartige </a:t>
            </a:r>
            <a:r>
              <a:rPr lang="nl-NL" sz="2400" dirty="0"/>
              <a:t>snacks</a:t>
            </a:r>
            <a:endParaRPr lang="nl-NL" sz="2400" dirty="0">
              <a:solidFill>
                <a:srgbClr val="FF0000"/>
              </a:solidFill>
            </a:endParaRPr>
          </a:p>
          <a:p>
            <a:r>
              <a:rPr lang="nl-NL" sz="2400" dirty="0" smtClean="0"/>
              <a:t>gehakt, shoarma, hamburger, worst</a:t>
            </a:r>
          </a:p>
          <a:p>
            <a:r>
              <a:rPr lang="nl-NL" sz="2400" dirty="0" smtClean="0"/>
              <a:t>witte pasta en rijst, witbrood</a:t>
            </a:r>
          </a:p>
          <a:p>
            <a:r>
              <a:rPr lang="nl-NL" sz="2400" dirty="0" smtClean="0"/>
              <a:t>blikgroenten</a:t>
            </a:r>
          </a:p>
          <a:p>
            <a:r>
              <a:rPr lang="nl-NL" sz="2400" dirty="0" smtClean="0"/>
              <a:t>volle zuivel en volvette kaas</a:t>
            </a:r>
          </a:p>
          <a:p>
            <a:r>
              <a:rPr lang="nl-NL" sz="2400" dirty="0" smtClean="0"/>
              <a:t>soep </a:t>
            </a:r>
            <a:r>
              <a:rPr lang="nl-NL" sz="2400" dirty="0"/>
              <a:t>uit blik of </a:t>
            </a:r>
            <a:r>
              <a:rPr lang="nl-NL" sz="2400" dirty="0" smtClean="0"/>
              <a:t>zak</a:t>
            </a:r>
          </a:p>
          <a:p>
            <a:r>
              <a:rPr lang="nl-NL" sz="2400" dirty="0" smtClean="0"/>
              <a:t>frisdrank, vruchtensap, alcohol </a:t>
            </a:r>
            <a:endParaRPr lang="nl-NL" dirty="0"/>
          </a:p>
        </p:txBody>
      </p:sp>
    </p:spTree>
    <p:extLst>
      <p:ext uri="{BB962C8B-B14F-4D97-AF65-F5344CB8AC3E}">
        <p14:creationId xmlns:p14="http://schemas.microsoft.com/office/powerpoint/2010/main" val="2763726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00" y="3292478"/>
            <a:ext cx="1883049" cy="25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p:txBody>
          <a:bodyPr/>
          <a:lstStyle/>
          <a:p>
            <a:r>
              <a:rPr lang="nl-NL" dirty="0" smtClean="0"/>
              <a:t>Wat is </a:t>
            </a:r>
            <a:r>
              <a:rPr lang="nl-NL" dirty="0" err="1" smtClean="0"/>
              <a:t>PuurGezond</a:t>
            </a:r>
            <a:r>
              <a:rPr lang="nl-NL" dirty="0" smtClean="0"/>
              <a:t>?</a:t>
            </a:r>
            <a:endParaRPr lang="nl-NL" dirty="0"/>
          </a:p>
        </p:txBody>
      </p:sp>
      <p:pic>
        <p:nvPicPr>
          <p:cNvPr id="9"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9164" b="19164"/>
          <a:stretch/>
        </p:blipFill>
        <p:spPr bwMode="auto">
          <a:xfrm>
            <a:off x="4845186" y="2014677"/>
            <a:ext cx="3841613" cy="200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457200" y="1015086"/>
            <a:ext cx="8356293" cy="835262"/>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kern="1200">
                <a:solidFill>
                  <a:srgbClr val="1E647B"/>
                </a:solidFill>
                <a:latin typeface="BlairMdITC TT Medium"/>
                <a:ea typeface="+mj-ea"/>
                <a:cs typeface="+mj-cs"/>
              </a:defRPr>
            </a:lvl1pPr>
          </a:lstStyle>
          <a:p>
            <a:r>
              <a:rPr lang="nl-NL" dirty="0" smtClean="0">
                <a:solidFill>
                  <a:schemeClr val="tx1"/>
                </a:solidFill>
                <a:latin typeface="Verdana" panose="020B0604030504040204" pitchFamily="34" charset="0"/>
                <a:ea typeface="Verdana" panose="020B0604030504040204" pitchFamily="34" charset="0"/>
                <a:cs typeface="Verdana" panose="020B0604030504040204" pitchFamily="34" charset="0"/>
              </a:rPr>
              <a:t>Een website over écht gezond eten!</a:t>
            </a:r>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4" descr="Boe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817" y="2350359"/>
            <a:ext cx="2540490" cy="2599571"/>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663" y="4719341"/>
            <a:ext cx="2938352" cy="1743569"/>
          </a:xfrm>
          <a:prstGeom prst="rect">
            <a:avLst/>
          </a:prstGeom>
        </p:spPr>
      </p:pic>
    </p:spTree>
    <p:extLst>
      <p:ext uri="{BB962C8B-B14F-4D97-AF65-F5344CB8AC3E}">
        <p14:creationId xmlns:p14="http://schemas.microsoft.com/office/powerpoint/2010/main" val="5011001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sz="3200" dirty="0" smtClean="0"/>
              <a:t>De zon</a:t>
            </a:r>
            <a:endParaRPr lang="nl-NL" sz="3200" dirty="0"/>
          </a:p>
        </p:txBody>
      </p:sp>
      <p:sp>
        <p:nvSpPr>
          <p:cNvPr id="7" name="Tijdelijke aanduiding voor inhoud 2"/>
          <p:cNvSpPr>
            <a:spLocks noGrp="1"/>
          </p:cNvSpPr>
          <p:nvPr>
            <p:ph idx="1"/>
          </p:nvPr>
        </p:nvSpPr>
        <p:spPr/>
        <p:txBody>
          <a:bodyPr>
            <a:normAutofit/>
          </a:bodyPr>
          <a:lstStyle/>
          <a:p>
            <a:pPr marL="0" indent="0">
              <a:buNone/>
            </a:pPr>
            <a:endParaRPr lang="nl-NL" sz="2400" b="1" dirty="0" smtClean="0"/>
          </a:p>
          <a:p>
            <a:pPr marL="0" indent="0">
              <a:buNone/>
            </a:pPr>
            <a:endParaRPr lang="nl-NL" sz="2400" b="1" dirty="0"/>
          </a:p>
          <a:p>
            <a:pPr marL="0" indent="0">
              <a:buNone/>
            </a:pPr>
            <a:r>
              <a:rPr lang="nl-NL" sz="2400" b="1" dirty="0" err="1" smtClean="0"/>
              <a:t>PuurGezond</a:t>
            </a:r>
            <a:endParaRPr lang="nl-NL" sz="2400" b="1" dirty="0" smtClean="0"/>
          </a:p>
          <a:p>
            <a:r>
              <a:rPr lang="nl-NL" sz="2400" dirty="0" smtClean="0"/>
              <a:t>naar buiten, minstens 15-30 min per dag</a:t>
            </a:r>
          </a:p>
          <a:p>
            <a:endParaRPr lang="nl-NL" sz="2400" dirty="0" smtClean="0"/>
          </a:p>
          <a:p>
            <a:pPr marL="0" indent="0">
              <a:buNone/>
            </a:pPr>
            <a:r>
              <a:rPr lang="nl-NL" sz="2400" b="1" dirty="0" smtClean="0"/>
              <a:t>RGV 2015</a:t>
            </a:r>
          </a:p>
          <a:p>
            <a:r>
              <a:rPr lang="nl-NL" sz="2400" dirty="0" smtClean="0"/>
              <a:t>?</a:t>
            </a:r>
          </a:p>
          <a:p>
            <a:pPr marL="0" indent="0">
              <a:buNone/>
            </a:pPr>
            <a:r>
              <a:rPr lang="nl-NL" sz="2400" b="1" dirty="0" smtClean="0"/>
              <a:t>Schijf van Vijf</a:t>
            </a:r>
          </a:p>
          <a:p>
            <a:r>
              <a:rPr lang="nl-NL" sz="2400" dirty="0"/>
              <a:t>?</a:t>
            </a:r>
            <a:endParaRPr lang="nl-NL" sz="2400" dirty="0" smtClean="0"/>
          </a:p>
          <a:p>
            <a:endParaRPr lang="nl-NL" dirty="0">
              <a:solidFill>
                <a:srgbClr val="FF0000"/>
              </a:solidFill>
            </a:endParaRPr>
          </a:p>
          <a:p>
            <a:pPr marL="0" indent="0">
              <a:buNone/>
            </a:pPr>
            <a:endParaRPr lang="nl-NL" dirty="0"/>
          </a:p>
        </p:txBody>
      </p:sp>
      <p:pic>
        <p:nvPicPr>
          <p:cNvPr id="6" name="Afbeelding 5"/>
          <p:cNvPicPr>
            <a:picLocks noChangeAspect="1"/>
          </p:cNvPicPr>
          <p:nvPr/>
        </p:nvPicPr>
        <p:blipFill>
          <a:blip r:embed="rId3"/>
          <a:stretch>
            <a:fillRect/>
          </a:stretch>
        </p:blipFill>
        <p:spPr>
          <a:xfrm>
            <a:off x="2620438" y="716242"/>
            <a:ext cx="2568557" cy="2510445"/>
          </a:xfrm>
          <a:prstGeom prst="rect">
            <a:avLst/>
          </a:prstGeom>
        </p:spPr>
      </p:pic>
    </p:spTree>
    <p:extLst>
      <p:ext uri="{BB962C8B-B14F-4D97-AF65-F5344CB8AC3E}">
        <p14:creationId xmlns:p14="http://schemas.microsoft.com/office/powerpoint/2010/main" val="32268587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Helemaal goed:</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rcRect l="-2797" r="-2797"/>
          <a:stretch>
            <a:fillRect/>
          </a:stretch>
        </p:blipFill>
        <p:spPr bwMode="auto">
          <a:xfrm>
            <a:off x="457200" y="1703389"/>
            <a:ext cx="3363017" cy="459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inhoud 8"/>
          <p:cNvSpPr>
            <a:spLocks noGrp="1"/>
          </p:cNvSpPr>
          <p:nvPr>
            <p:ph sz="quarter" idx="4294967295"/>
          </p:nvPr>
        </p:nvSpPr>
        <p:spPr>
          <a:xfrm>
            <a:off x="4678904" y="1703388"/>
            <a:ext cx="4041775" cy="4422775"/>
          </a:xfrm>
        </p:spPr>
        <p:txBody>
          <a:bodyPr>
            <a:normAutofit/>
          </a:bodyPr>
          <a:lstStyle/>
          <a:p>
            <a:r>
              <a:rPr lang="nl-NL" sz="2400" dirty="0"/>
              <a:t>groenten</a:t>
            </a:r>
          </a:p>
          <a:p>
            <a:r>
              <a:rPr lang="nl-NL" sz="2400" dirty="0"/>
              <a:t>fruit</a:t>
            </a:r>
          </a:p>
          <a:p>
            <a:r>
              <a:rPr lang="nl-NL" sz="2400" dirty="0"/>
              <a:t>graanproducten</a:t>
            </a:r>
          </a:p>
          <a:p>
            <a:r>
              <a:rPr lang="nl-NL" sz="2400" dirty="0"/>
              <a:t>noten</a:t>
            </a:r>
          </a:p>
          <a:p>
            <a:r>
              <a:rPr lang="nl-NL" sz="2400" dirty="0"/>
              <a:t>peulvruchten</a:t>
            </a:r>
          </a:p>
          <a:p>
            <a:r>
              <a:rPr lang="nl-NL" sz="2400" dirty="0"/>
              <a:t>vis</a:t>
            </a:r>
          </a:p>
          <a:p>
            <a:r>
              <a:rPr lang="nl-NL" sz="2400" dirty="0"/>
              <a:t>zuivel</a:t>
            </a:r>
          </a:p>
          <a:p>
            <a:r>
              <a:rPr lang="nl-NL" sz="2400" dirty="0"/>
              <a:t>rood en bewerkt vlees</a:t>
            </a:r>
          </a:p>
          <a:p>
            <a:r>
              <a:rPr lang="nl-NL" sz="2400" dirty="0"/>
              <a:t>koffie en thee</a:t>
            </a:r>
          </a:p>
          <a:p>
            <a:r>
              <a:rPr lang="nl-NL" sz="2400" dirty="0"/>
              <a:t>glaasje </a:t>
            </a:r>
            <a:r>
              <a:rPr lang="nl-NL" sz="2400" dirty="0" smtClean="0"/>
              <a:t>wijn</a:t>
            </a:r>
            <a:endParaRPr lang="nl-NL" sz="2400" dirty="0"/>
          </a:p>
        </p:txBody>
      </p:sp>
    </p:spTree>
    <p:extLst>
      <p:ext uri="{BB962C8B-B14F-4D97-AF65-F5344CB8AC3E}">
        <p14:creationId xmlns:p14="http://schemas.microsoft.com/office/powerpoint/2010/main" val="224763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Eigenwijs over:</a:t>
            </a:r>
          </a:p>
        </p:txBody>
      </p:sp>
      <p:sp>
        <p:nvSpPr>
          <p:cNvPr id="9" name="Tijdelijke aanduiding voor inhoud 8"/>
          <p:cNvSpPr>
            <a:spLocks noGrp="1"/>
          </p:cNvSpPr>
          <p:nvPr>
            <p:ph sz="quarter" idx="4294967295"/>
          </p:nvPr>
        </p:nvSpPr>
        <p:spPr>
          <a:xfrm>
            <a:off x="5102226" y="1703388"/>
            <a:ext cx="3601676" cy="4422775"/>
          </a:xfrm>
        </p:spPr>
        <p:txBody>
          <a:bodyPr>
            <a:noAutofit/>
          </a:bodyPr>
          <a:lstStyle/>
          <a:p>
            <a:r>
              <a:rPr lang="nl-NL" sz="2400" dirty="0"/>
              <a:t>roomboter</a:t>
            </a:r>
          </a:p>
          <a:p>
            <a:r>
              <a:rPr lang="nl-NL" sz="2400" dirty="0"/>
              <a:t>versgeperst sap</a:t>
            </a:r>
          </a:p>
        </p:txBody>
      </p:sp>
      <p:pic>
        <p:nvPicPr>
          <p:cNvPr id="6" name="Tijdelijke aanduiding voor inhoud 3"/>
          <p:cNvPicPr>
            <a:picLocks noChangeAspect="1"/>
          </p:cNvPicPr>
          <p:nvPr/>
        </p:nvPicPr>
        <p:blipFill>
          <a:blip r:embed="rId3">
            <a:extLst>
              <a:ext uri="{28A0092B-C50C-407E-A947-70E740481C1C}">
                <a14:useLocalDpi xmlns:a14="http://schemas.microsoft.com/office/drawing/2010/main" val="0"/>
              </a:ext>
            </a:extLst>
          </a:blip>
          <a:srcRect l="-2797" r="-2797"/>
          <a:stretch>
            <a:fillRect/>
          </a:stretch>
        </p:blipFill>
        <p:spPr bwMode="auto">
          <a:xfrm>
            <a:off x="457200" y="1703389"/>
            <a:ext cx="3363017" cy="459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323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WHO-PAHO rapport 2015</a:t>
            </a:r>
            <a:endParaRPr lang="nl-NL" dirty="0"/>
          </a:p>
        </p:txBody>
      </p:sp>
      <p:sp>
        <p:nvSpPr>
          <p:cNvPr id="8" name="Tijdelijke aanduiding voor inhoud 2"/>
          <p:cNvSpPr txBox="1">
            <a:spLocks/>
          </p:cNvSpPr>
          <p:nvPr/>
        </p:nvSpPr>
        <p:spPr>
          <a:xfrm>
            <a:off x="4054449" y="2061955"/>
            <a:ext cx="5245240" cy="35235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buFont typeface="+mj-lt"/>
              <a:buAutoNum type="arabicPeriod"/>
            </a:pPr>
            <a:r>
              <a:rPr lang="nl-NL" sz="2400" dirty="0" smtClean="0">
                <a:latin typeface="Raleway Regular"/>
                <a:cs typeface="Raleway Regular"/>
              </a:rPr>
              <a:t>Onbewerkt</a:t>
            </a:r>
          </a:p>
          <a:p>
            <a:pPr marL="457200" indent="-457200">
              <a:lnSpc>
                <a:spcPct val="150000"/>
              </a:lnSpc>
              <a:buFont typeface="+mj-lt"/>
              <a:buAutoNum type="arabicPeriod"/>
            </a:pPr>
            <a:r>
              <a:rPr lang="nl-NL" sz="2400" dirty="0" smtClean="0">
                <a:latin typeface="Raleway Regular"/>
                <a:cs typeface="Raleway Regular"/>
              </a:rPr>
              <a:t>Bewerkt culinair</a:t>
            </a:r>
          </a:p>
          <a:p>
            <a:pPr marL="457200" indent="-457200">
              <a:lnSpc>
                <a:spcPct val="150000"/>
              </a:lnSpc>
              <a:buFont typeface="+mj-lt"/>
              <a:buAutoNum type="arabicPeriod"/>
            </a:pPr>
            <a:r>
              <a:rPr lang="nl-NL" sz="2400" dirty="0" smtClean="0">
                <a:latin typeface="Raleway Regular"/>
                <a:cs typeface="Raleway Regular"/>
              </a:rPr>
              <a:t>Bewerkt</a:t>
            </a:r>
          </a:p>
          <a:p>
            <a:pPr marL="457200" indent="-457200">
              <a:lnSpc>
                <a:spcPct val="150000"/>
              </a:lnSpc>
              <a:buFont typeface="+mj-lt"/>
              <a:buAutoNum type="arabicPeriod"/>
            </a:pPr>
            <a:r>
              <a:rPr lang="nl-NL" sz="2400" dirty="0" smtClean="0">
                <a:latin typeface="Raleway Regular"/>
                <a:cs typeface="Raleway Regular"/>
              </a:rPr>
              <a:t>Ultra-</a:t>
            </a:r>
            <a:r>
              <a:rPr lang="nl-NL" sz="2400" dirty="0" smtClean="0">
                <a:latin typeface="Raleway Regular"/>
                <a:cs typeface="Raleway Regular"/>
              </a:rPr>
              <a:t>bewerkt</a:t>
            </a:r>
            <a:endParaRPr lang="nl-NL" dirty="0">
              <a:latin typeface="Raleway Regular"/>
              <a:cs typeface="Raleway Regular"/>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52" y="1667062"/>
            <a:ext cx="2895222" cy="4129619"/>
          </a:xfrm>
          <a:prstGeom prst="rect">
            <a:avLst/>
          </a:prstGeom>
        </p:spPr>
      </p:pic>
      <p:sp>
        <p:nvSpPr>
          <p:cNvPr id="3" name="PIJL-OMLAAG 2"/>
          <p:cNvSpPr/>
          <p:nvPr/>
        </p:nvSpPr>
        <p:spPr>
          <a:xfrm>
            <a:off x="7078337" y="2159307"/>
            <a:ext cx="958468" cy="2489812"/>
          </a:xfrm>
          <a:prstGeom prst="downArrow">
            <a:avLst/>
          </a:prstGeom>
          <a:gradFill flip="none" rotWithShape="1">
            <a:gsLst>
              <a:gs pos="23000">
                <a:srgbClr val="C00000"/>
              </a:gs>
              <a:gs pos="72000">
                <a:schemeClr val="accent3">
                  <a:lumMod val="95000"/>
                  <a:lumOff val="5000"/>
                </a:schemeClr>
              </a:gs>
              <a:gs pos="100000">
                <a:schemeClr val="accent3">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96457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WHO-PAHO rapport 2015</a:t>
            </a:r>
            <a:endParaRPr lang="nl-NL" dirty="0"/>
          </a:p>
        </p:txBody>
      </p:sp>
      <p:sp>
        <p:nvSpPr>
          <p:cNvPr id="3" name="Tijdelijke aanduiding voor inhoud 2"/>
          <p:cNvSpPr>
            <a:spLocks noGrp="1"/>
          </p:cNvSpPr>
          <p:nvPr>
            <p:ph idx="1"/>
          </p:nvPr>
        </p:nvSpPr>
        <p:spPr/>
        <p:txBody>
          <a:bodyPr/>
          <a:lstStyle/>
          <a:p>
            <a:endParaRPr lang="nl-NL"/>
          </a:p>
        </p:txBody>
      </p:sp>
      <p:graphicFrame>
        <p:nvGraphicFramePr>
          <p:cNvPr id="2" name="Tabel 1"/>
          <p:cNvGraphicFramePr>
            <a:graphicFrameLocks noGrp="1"/>
          </p:cNvGraphicFramePr>
          <p:nvPr>
            <p:extLst>
              <p:ext uri="{D42A27DB-BD31-4B8C-83A1-F6EECF244321}">
                <p14:modId xmlns:p14="http://schemas.microsoft.com/office/powerpoint/2010/main" val="3801829370"/>
              </p:ext>
            </p:extLst>
          </p:nvPr>
        </p:nvGraphicFramePr>
        <p:xfrm>
          <a:off x="319489" y="1828800"/>
          <a:ext cx="8372819" cy="4296578"/>
        </p:xfrm>
        <a:graphic>
          <a:graphicData uri="http://schemas.openxmlformats.org/drawingml/2006/table">
            <a:tbl>
              <a:tblPr firstRow="1" bandRow="1">
                <a:tableStyleId>{5C22544A-7EE6-4342-B048-85BDC9FD1C3A}</a:tableStyleId>
              </a:tblPr>
              <a:tblGrid>
                <a:gridCol w="2093205"/>
                <a:gridCol w="1883884"/>
                <a:gridCol w="1901925"/>
                <a:gridCol w="2493805"/>
              </a:tblGrid>
              <a:tr h="503414">
                <a:tc>
                  <a:txBody>
                    <a:bodyPr/>
                    <a:lstStyle/>
                    <a:p>
                      <a:r>
                        <a:rPr lang="nl-NL" dirty="0" smtClean="0"/>
                        <a:t>Onbewerkt</a:t>
                      </a:r>
                      <a:endParaRPr lang="nl-NL" dirty="0"/>
                    </a:p>
                  </a:txBody>
                  <a:tcPr>
                    <a:solidFill>
                      <a:schemeClr val="accent3">
                        <a:lumMod val="50000"/>
                      </a:schemeClr>
                    </a:solidFill>
                  </a:tcPr>
                </a:tc>
                <a:tc>
                  <a:txBody>
                    <a:bodyPr/>
                    <a:lstStyle/>
                    <a:p>
                      <a:r>
                        <a:rPr lang="nl-NL" dirty="0" smtClean="0"/>
                        <a:t>Bewerkt</a:t>
                      </a:r>
                      <a:r>
                        <a:rPr lang="nl-NL" baseline="0" dirty="0" smtClean="0"/>
                        <a:t> culinair</a:t>
                      </a:r>
                      <a:endParaRPr lang="nl-NL" dirty="0"/>
                    </a:p>
                  </a:txBody>
                  <a:tcPr>
                    <a:solidFill>
                      <a:srgbClr val="1E647B"/>
                    </a:solidFill>
                  </a:tcPr>
                </a:tc>
                <a:tc>
                  <a:txBody>
                    <a:bodyPr/>
                    <a:lstStyle/>
                    <a:p>
                      <a:r>
                        <a:rPr lang="nl-NL" dirty="0" smtClean="0"/>
                        <a:t>Bewerkt</a:t>
                      </a:r>
                      <a:endParaRPr lang="nl-NL" dirty="0"/>
                    </a:p>
                  </a:txBody>
                  <a:tcPr>
                    <a:solidFill>
                      <a:srgbClr val="1E647B"/>
                    </a:solidFill>
                  </a:tcPr>
                </a:tc>
                <a:tc>
                  <a:txBody>
                    <a:bodyPr/>
                    <a:lstStyle/>
                    <a:p>
                      <a:r>
                        <a:rPr lang="nl-NL" dirty="0" smtClean="0"/>
                        <a:t>Ultra-bewerkt</a:t>
                      </a:r>
                      <a:endParaRPr lang="nl-NL" dirty="0"/>
                    </a:p>
                  </a:txBody>
                  <a:tcPr>
                    <a:solidFill>
                      <a:schemeClr val="accent2">
                        <a:lumMod val="75000"/>
                      </a:schemeClr>
                    </a:solidFill>
                  </a:tcPr>
                </a:tc>
              </a:tr>
              <a:tr h="3793164">
                <a:tc>
                  <a:txBody>
                    <a:bodyPr/>
                    <a:lstStyle/>
                    <a:p>
                      <a:r>
                        <a:rPr lang="nl-NL" dirty="0" smtClean="0"/>
                        <a:t>Groenten en fruit </a:t>
                      </a:r>
                    </a:p>
                    <a:p>
                      <a:r>
                        <a:rPr lang="nl-NL" dirty="0" smtClean="0"/>
                        <a:t>(vers en diepvries)</a:t>
                      </a:r>
                    </a:p>
                    <a:p>
                      <a:r>
                        <a:rPr lang="nl-NL" dirty="0" smtClean="0"/>
                        <a:t>Volkoren granen</a:t>
                      </a:r>
                    </a:p>
                    <a:p>
                      <a:r>
                        <a:rPr lang="nl-NL" dirty="0" smtClean="0"/>
                        <a:t>Peulvruchten</a:t>
                      </a:r>
                      <a:endParaRPr lang="nl-NL" dirty="0"/>
                    </a:p>
                    <a:p>
                      <a:r>
                        <a:rPr lang="nl-NL" dirty="0" smtClean="0"/>
                        <a:t>Vlees en vis</a:t>
                      </a:r>
                      <a:endParaRPr lang="nl-NL" dirty="0"/>
                    </a:p>
                    <a:p>
                      <a:r>
                        <a:rPr lang="nl-NL" dirty="0" smtClean="0"/>
                        <a:t>Zuivel en eieren</a:t>
                      </a:r>
                    </a:p>
                    <a:p>
                      <a:r>
                        <a:rPr lang="nl-NL" dirty="0" smtClean="0"/>
                        <a:t>Noten</a:t>
                      </a:r>
                    </a:p>
                    <a:p>
                      <a:r>
                        <a:rPr lang="nl-NL" dirty="0" smtClean="0"/>
                        <a:t>Thee</a:t>
                      </a:r>
                    </a:p>
                    <a:p>
                      <a:r>
                        <a:rPr lang="nl-NL" b="0" dirty="0" smtClean="0"/>
                        <a:t>Koffie</a:t>
                      </a:r>
                    </a:p>
                    <a:p>
                      <a:r>
                        <a:rPr lang="nl-NL" b="1" dirty="0" smtClean="0"/>
                        <a:t>Vruchtensap (niet uit concentraat)</a:t>
                      </a:r>
                    </a:p>
                  </a:txBody>
                  <a:tcPr>
                    <a:solidFill>
                      <a:schemeClr val="accent3">
                        <a:lumMod val="40000"/>
                        <a:lumOff val="60000"/>
                      </a:schemeClr>
                    </a:solidFill>
                  </a:tcPr>
                </a:tc>
                <a:tc>
                  <a:txBody>
                    <a:bodyPr/>
                    <a:lstStyle/>
                    <a:p>
                      <a:r>
                        <a:rPr lang="nl-NL" dirty="0" smtClean="0"/>
                        <a:t>Plantaardige olie</a:t>
                      </a:r>
                    </a:p>
                    <a:p>
                      <a:pPr marL="0" marR="0" indent="0" algn="l" defTabSz="457200" rtl="0" eaLnBrk="1" fontAlgn="auto" latinLnBrk="0" hangingPunct="1">
                        <a:lnSpc>
                          <a:spcPct val="100000"/>
                        </a:lnSpc>
                        <a:spcBef>
                          <a:spcPts val="0"/>
                        </a:spcBef>
                        <a:spcAft>
                          <a:spcPts val="0"/>
                        </a:spcAft>
                        <a:buClrTx/>
                        <a:buSzTx/>
                        <a:buFontTx/>
                        <a:buNone/>
                        <a:tabLst/>
                        <a:defRPr/>
                      </a:pPr>
                      <a:r>
                        <a:rPr lang="nl-NL" b="1" dirty="0" smtClean="0"/>
                        <a:t>Roomboter</a:t>
                      </a:r>
                    </a:p>
                    <a:p>
                      <a:r>
                        <a:rPr lang="nl-NL" dirty="0" smtClean="0"/>
                        <a:t>Maizena</a:t>
                      </a:r>
                    </a:p>
                    <a:p>
                      <a:r>
                        <a:rPr lang="nl-NL" dirty="0" smtClean="0"/>
                        <a:t>Aardappelzetmeel</a:t>
                      </a:r>
                    </a:p>
                    <a:p>
                      <a:r>
                        <a:rPr lang="nl-NL" dirty="0" smtClean="0"/>
                        <a:t>Zout</a:t>
                      </a:r>
                    </a:p>
                    <a:p>
                      <a:r>
                        <a:rPr lang="nl-NL" dirty="0" smtClean="0"/>
                        <a:t>Suiker</a:t>
                      </a:r>
                    </a:p>
                    <a:p>
                      <a:endParaRPr lang="nl-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Groenten en</a:t>
                      </a:r>
                      <a:r>
                        <a:rPr lang="nl-NL" baseline="0" dirty="0" smtClean="0"/>
                        <a:t> fruit   (pot en blik)</a:t>
                      </a:r>
                    </a:p>
                    <a:p>
                      <a:r>
                        <a:rPr lang="nl-NL" dirty="0" smtClean="0"/>
                        <a:t>Brood</a:t>
                      </a:r>
                    </a:p>
                    <a:p>
                      <a:r>
                        <a:rPr lang="nl-NL" dirty="0" smtClean="0"/>
                        <a:t>Kaas</a:t>
                      </a:r>
                    </a:p>
                    <a:p>
                      <a:r>
                        <a:rPr lang="nl-NL" baseline="0" dirty="0" smtClean="0"/>
                        <a:t>Gezouten of gekruid vlees</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Vis in blik</a:t>
                      </a:r>
                    </a:p>
                    <a:p>
                      <a:endParaRPr lang="nl-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0" dirty="0" smtClean="0"/>
                        <a:t>Pakjes en zakjes</a:t>
                      </a:r>
                    </a:p>
                    <a:p>
                      <a:pPr marL="0" marR="0" indent="0" algn="l" defTabSz="457200" rtl="0" eaLnBrk="1" fontAlgn="auto" latinLnBrk="0" hangingPunct="1">
                        <a:lnSpc>
                          <a:spcPct val="100000"/>
                        </a:lnSpc>
                        <a:spcBef>
                          <a:spcPts val="0"/>
                        </a:spcBef>
                        <a:spcAft>
                          <a:spcPts val="0"/>
                        </a:spcAft>
                        <a:buClrTx/>
                        <a:buSzTx/>
                        <a:buFontTx/>
                        <a:buNone/>
                        <a:tabLst/>
                        <a:defRPr/>
                      </a:pPr>
                      <a:r>
                        <a:rPr lang="nl-NL" b="0" dirty="0" smtClean="0"/>
                        <a:t>Gezoete ontbijtgranen</a:t>
                      </a:r>
                    </a:p>
                    <a:p>
                      <a:pPr marL="0" marR="0" indent="0" algn="l" defTabSz="457200" rtl="0" eaLnBrk="1" fontAlgn="auto" latinLnBrk="0" hangingPunct="1">
                        <a:lnSpc>
                          <a:spcPct val="100000"/>
                        </a:lnSpc>
                        <a:spcBef>
                          <a:spcPts val="0"/>
                        </a:spcBef>
                        <a:spcAft>
                          <a:spcPts val="0"/>
                        </a:spcAft>
                        <a:buClrTx/>
                        <a:buSzTx/>
                        <a:buFontTx/>
                        <a:buNone/>
                        <a:tabLst/>
                        <a:defRPr/>
                      </a:pPr>
                      <a:r>
                        <a:rPr lang="nl-NL" b="0" dirty="0" smtClean="0"/>
                        <a:t>Fabrieksbrood</a:t>
                      </a:r>
                    </a:p>
                    <a:p>
                      <a:pPr marL="0" marR="0" indent="0" algn="l" defTabSz="457200" rtl="0" eaLnBrk="1" fontAlgn="auto" latinLnBrk="0" hangingPunct="1">
                        <a:lnSpc>
                          <a:spcPct val="100000"/>
                        </a:lnSpc>
                        <a:spcBef>
                          <a:spcPts val="0"/>
                        </a:spcBef>
                        <a:spcAft>
                          <a:spcPts val="0"/>
                        </a:spcAft>
                        <a:buClrTx/>
                        <a:buSzTx/>
                        <a:buFontTx/>
                        <a:buNone/>
                        <a:tabLst/>
                        <a:defRPr/>
                      </a:pPr>
                      <a:r>
                        <a:rPr lang="nl-NL" b="0" dirty="0" smtClean="0"/>
                        <a:t>Bewerkt vlees</a:t>
                      </a:r>
                    </a:p>
                    <a:p>
                      <a:r>
                        <a:rPr lang="nl-NL" b="0" dirty="0" smtClean="0"/>
                        <a:t>Chips en snacks</a:t>
                      </a:r>
                    </a:p>
                    <a:p>
                      <a:r>
                        <a:rPr lang="nl-NL" b="0" dirty="0" smtClean="0"/>
                        <a:t>Koek en gebak</a:t>
                      </a:r>
                    </a:p>
                    <a:p>
                      <a:r>
                        <a:rPr lang="nl-NL" b="0" dirty="0" smtClean="0"/>
                        <a:t>Snoep en chocola</a:t>
                      </a:r>
                    </a:p>
                    <a:p>
                      <a:r>
                        <a:rPr lang="nl-NL" b="0" dirty="0" smtClean="0"/>
                        <a:t>Frisdrank</a:t>
                      </a:r>
                    </a:p>
                    <a:p>
                      <a:r>
                        <a:rPr lang="nl-NL" b="0" dirty="0" smtClean="0"/>
                        <a:t>Fastfood</a:t>
                      </a:r>
                    </a:p>
                    <a:p>
                      <a:r>
                        <a:rPr lang="nl-NL" b="1" dirty="0" smtClean="0"/>
                        <a:t>Vruchtensap</a:t>
                      </a:r>
                      <a:r>
                        <a:rPr lang="nl-NL" b="1" baseline="0" dirty="0" smtClean="0"/>
                        <a:t> uit concentraat</a:t>
                      </a:r>
                      <a:endParaRPr lang="nl-NL" b="1" dirty="0" smtClean="0"/>
                    </a:p>
                    <a:p>
                      <a:r>
                        <a:rPr lang="nl-NL" b="1" dirty="0" smtClean="0"/>
                        <a:t>Margarine en halvarine</a:t>
                      </a:r>
                      <a:endParaRPr lang="nl-NL" b="1"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7331861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PuurGezond</a:t>
            </a:r>
            <a:r>
              <a:rPr lang="nl-NL" dirty="0"/>
              <a:t> was tijd ver vooruit</a:t>
            </a:r>
          </a:p>
        </p:txBody>
      </p:sp>
      <p:sp>
        <p:nvSpPr>
          <p:cNvPr id="9" name="Tijdelijke aanduiding voor inhoud 8"/>
          <p:cNvSpPr>
            <a:spLocks noGrp="1"/>
          </p:cNvSpPr>
          <p:nvPr>
            <p:ph sz="quarter" idx="4294967295"/>
          </p:nvPr>
        </p:nvSpPr>
        <p:spPr>
          <a:xfrm>
            <a:off x="4357114" y="1703388"/>
            <a:ext cx="4326138" cy="4422775"/>
          </a:xfrm>
        </p:spPr>
        <p:txBody>
          <a:bodyPr>
            <a:noAutofit/>
          </a:bodyPr>
          <a:lstStyle/>
          <a:p>
            <a:pPr marL="0" indent="0">
              <a:buNone/>
            </a:pPr>
            <a:r>
              <a:rPr lang="nl-NL" sz="2400" dirty="0"/>
              <a:t>In 2014 al advies voor</a:t>
            </a:r>
            <a:r>
              <a:rPr lang="nl-NL" sz="2400" dirty="0" smtClean="0"/>
              <a:t>:</a:t>
            </a:r>
          </a:p>
          <a:p>
            <a:pPr marL="0" indent="0">
              <a:buNone/>
            </a:pPr>
            <a:endParaRPr lang="nl-NL" sz="2400" dirty="0" smtClean="0"/>
          </a:p>
          <a:p>
            <a:r>
              <a:rPr lang="nl-NL" sz="2400" dirty="0" smtClean="0"/>
              <a:t>25 </a:t>
            </a:r>
            <a:r>
              <a:rPr lang="nl-NL" sz="2400" dirty="0"/>
              <a:t>gram </a:t>
            </a:r>
            <a:r>
              <a:rPr lang="nl-NL" sz="2400" dirty="0" smtClean="0"/>
              <a:t>noten</a:t>
            </a:r>
          </a:p>
          <a:p>
            <a:r>
              <a:rPr lang="nl-NL" sz="2400" dirty="0" smtClean="0"/>
              <a:t>200 </a:t>
            </a:r>
            <a:r>
              <a:rPr lang="nl-NL" sz="2400" dirty="0"/>
              <a:t>gram peulvruchten per </a:t>
            </a:r>
            <a:r>
              <a:rPr lang="nl-NL" sz="2400" dirty="0" smtClean="0"/>
              <a:t>week</a:t>
            </a:r>
          </a:p>
          <a:p>
            <a:r>
              <a:rPr lang="nl-NL" sz="2400" dirty="0" smtClean="0"/>
              <a:t>300</a:t>
            </a:r>
            <a:r>
              <a:rPr lang="nl-NL" sz="2400" dirty="0"/>
              <a:t>-400 gram </a:t>
            </a:r>
            <a:r>
              <a:rPr lang="nl-NL" sz="2400" dirty="0" smtClean="0"/>
              <a:t>groenten</a:t>
            </a:r>
          </a:p>
          <a:p>
            <a:r>
              <a:rPr lang="nl-NL" sz="2400" dirty="0" smtClean="0"/>
              <a:t>3 </a:t>
            </a:r>
            <a:r>
              <a:rPr lang="nl-NL" sz="2400" dirty="0"/>
              <a:t>stuks </a:t>
            </a:r>
            <a:r>
              <a:rPr lang="nl-NL" sz="2400" dirty="0" smtClean="0"/>
              <a:t>fruit</a:t>
            </a:r>
          </a:p>
          <a:p>
            <a:r>
              <a:rPr lang="nl-NL" sz="2400" dirty="0" smtClean="0"/>
              <a:t>volle zuivel</a:t>
            </a:r>
          </a:p>
          <a:p>
            <a:r>
              <a:rPr lang="nl-NL" sz="2400" dirty="0" smtClean="0"/>
              <a:t>iets </a:t>
            </a:r>
            <a:r>
              <a:rPr lang="nl-NL" sz="2400" dirty="0"/>
              <a:t>minder </a:t>
            </a:r>
            <a:r>
              <a:rPr lang="nl-NL" sz="2400" dirty="0" smtClean="0"/>
              <a:t>vis</a:t>
            </a:r>
            <a:endParaRPr lang="nl-NL" sz="2400" dirty="0"/>
          </a:p>
        </p:txBody>
      </p:sp>
      <p:pic>
        <p:nvPicPr>
          <p:cNvPr id="6" name="Tijdelijke aanduiding voor inhoud 3"/>
          <p:cNvPicPr>
            <a:picLocks noChangeAspect="1"/>
          </p:cNvPicPr>
          <p:nvPr/>
        </p:nvPicPr>
        <p:blipFill>
          <a:blip r:embed="rId3">
            <a:extLst>
              <a:ext uri="{28A0092B-C50C-407E-A947-70E740481C1C}">
                <a14:useLocalDpi xmlns:a14="http://schemas.microsoft.com/office/drawing/2010/main" val="0"/>
              </a:ext>
            </a:extLst>
          </a:blip>
          <a:srcRect l="-2797" r="-2797"/>
          <a:stretch>
            <a:fillRect/>
          </a:stretch>
        </p:blipFill>
        <p:spPr bwMode="auto">
          <a:xfrm>
            <a:off x="457200" y="1703389"/>
            <a:ext cx="3363017" cy="459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160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PuurGezond</a:t>
            </a:r>
            <a:r>
              <a:rPr lang="nl-NL" dirty="0"/>
              <a:t> praktijk</a:t>
            </a: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rcRect l="-3317" r="-3317"/>
          <a:stretch>
            <a:fillRect/>
          </a:stretch>
        </p:blipFill>
        <p:spPr>
          <a:xfrm>
            <a:off x="457200" y="1753299"/>
            <a:ext cx="3796664" cy="4549096"/>
          </a:xfrm>
          <a:prstGeom prst="rect">
            <a:avLst/>
          </a:prstGeom>
        </p:spPr>
      </p:pic>
      <p:sp>
        <p:nvSpPr>
          <p:cNvPr id="9" name="Tijdelijke aanduiding voor inhoud 8"/>
          <p:cNvSpPr>
            <a:spLocks noGrp="1"/>
          </p:cNvSpPr>
          <p:nvPr>
            <p:ph sz="quarter" idx="4294967295"/>
          </p:nvPr>
        </p:nvSpPr>
        <p:spPr>
          <a:xfrm>
            <a:off x="4646210" y="1703388"/>
            <a:ext cx="4057691" cy="4422775"/>
          </a:xfrm>
        </p:spPr>
        <p:txBody>
          <a:bodyPr>
            <a:normAutofit/>
          </a:bodyPr>
          <a:lstStyle/>
          <a:p>
            <a:pPr marL="0" indent="0">
              <a:buNone/>
            </a:pPr>
            <a:r>
              <a:rPr lang="nl-NL" sz="2400" dirty="0"/>
              <a:t>Recepten</a:t>
            </a:r>
          </a:p>
          <a:p>
            <a:pPr marL="0" indent="0">
              <a:buNone/>
            </a:pPr>
            <a:r>
              <a:rPr lang="nl-NL" sz="2400" dirty="0"/>
              <a:t>Tips</a:t>
            </a:r>
          </a:p>
          <a:p>
            <a:pPr marL="0" indent="0">
              <a:buNone/>
            </a:pPr>
            <a:r>
              <a:rPr lang="nl-NL" sz="2400" dirty="0"/>
              <a:t>Cursussen</a:t>
            </a:r>
          </a:p>
          <a:p>
            <a:pPr marL="0" indent="0">
              <a:buNone/>
            </a:pPr>
            <a:r>
              <a:rPr lang="nl-NL" sz="2400" dirty="0"/>
              <a:t>Positieve benadering!</a:t>
            </a:r>
          </a:p>
          <a:p>
            <a:pPr marL="0" indent="0">
              <a:buNone/>
            </a:pPr>
            <a:r>
              <a:rPr lang="nl-NL" sz="2400" dirty="0"/>
              <a:t>Lekker en </a:t>
            </a:r>
            <a:r>
              <a:rPr lang="nl-NL" sz="2400" dirty="0" smtClean="0"/>
              <a:t>gezond</a:t>
            </a:r>
            <a:endParaRPr lang="nl-NL" sz="2400" dirty="0"/>
          </a:p>
        </p:txBody>
      </p:sp>
    </p:spTree>
    <p:extLst>
      <p:ext uri="{BB962C8B-B14F-4D97-AF65-F5344CB8AC3E}">
        <p14:creationId xmlns:p14="http://schemas.microsoft.com/office/powerpoint/2010/main" val="85833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453467" y="2312671"/>
            <a:ext cx="3995998" cy="3507579"/>
          </a:xfrm>
        </p:spPr>
        <p:txBody>
          <a:bodyPr>
            <a:normAutofit/>
          </a:bodyPr>
          <a:lstStyle/>
          <a:p>
            <a:pPr marL="0" indent="0">
              <a:lnSpc>
                <a:spcPts val="5700"/>
              </a:lnSpc>
              <a:buNone/>
            </a:pPr>
            <a:r>
              <a:rPr lang="nl-NL" dirty="0" smtClean="0"/>
              <a:t>Vragen?</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4" y="1104714"/>
            <a:ext cx="3374052" cy="4899711"/>
          </a:xfrm>
          <a:prstGeom prst="rect">
            <a:avLst/>
          </a:prstGeom>
        </p:spPr>
      </p:pic>
    </p:spTree>
    <p:extLst>
      <p:ext uri="{BB962C8B-B14F-4D97-AF65-F5344CB8AC3E}">
        <p14:creationId xmlns:p14="http://schemas.microsoft.com/office/powerpoint/2010/main" val="4171623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a:t>
            </a:r>
            <a:r>
              <a:rPr lang="nl-NL" dirty="0" err="1"/>
              <a:t>PuurGezond</a:t>
            </a:r>
            <a:r>
              <a:rPr lang="nl-NL" dirty="0"/>
              <a:t>?</a:t>
            </a:r>
          </a:p>
        </p:txBody>
      </p:sp>
      <p:sp>
        <p:nvSpPr>
          <p:cNvPr id="5" name="Tijdelijke aanduiding voor inhoud 2"/>
          <p:cNvSpPr>
            <a:spLocks noGrp="1"/>
          </p:cNvSpPr>
          <p:nvPr>
            <p:ph idx="1"/>
          </p:nvPr>
        </p:nvSpPr>
        <p:spPr>
          <a:xfrm>
            <a:off x="484220" y="2202996"/>
            <a:ext cx="4024280" cy="3928723"/>
          </a:xfrm>
        </p:spPr>
        <p:txBody>
          <a:bodyPr>
            <a:normAutofit lnSpcReduction="10000"/>
          </a:bodyPr>
          <a:lstStyle/>
          <a:p>
            <a:pPr>
              <a:buNone/>
            </a:pPr>
            <a:r>
              <a:rPr lang="nl-NL" sz="2800" u="sng" dirty="0" smtClean="0"/>
              <a:t>WEL</a:t>
            </a:r>
          </a:p>
          <a:p>
            <a:pPr>
              <a:buFont typeface="Wingdings" charset="2"/>
              <a:buChar char="ü"/>
            </a:pPr>
            <a:r>
              <a:rPr lang="nl-NL" sz="2800" dirty="0" smtClean="0"/>
              <a:t>Echt eten</a:t>
            </a:r>
          </a:p>
          <a:p>
            <a:pPr>
              <a:buFont typeface="Wingdings" charset="2"/>
              <a:buChar char="ü"/>
            </a:pPr>
            <a:r>
              <a:rPr lang="nl-NL" sz="2800" dirty="0" err="1" smtClean="0"/>
              <a:t>Homemade</a:t>
            </a:r>
            <a:endParaRPr lang="nl-NL" sz="2800" dirty="0" smtClean="0"/>
          </a:p>
          <a:p>
            <a:pPr>
              <a:buFont typeface="Wingdings" charset="2"/>
              <a:buChar char="ü"/>
            </a:pPr>
            <a:r>
              <a:rPr lang="nl-NL" sz="2800" dirty="0" smtClean="0"/>
              <a:t>Denk in producten</a:t>
            </a:r>
          </a:p>
          <a:p>
            <a:pPr>
              <a:buFont typeface="Wingdings" charset="2"/>
              <a:buChar char="ü"/>
            </a:pPr>
            <a:r>
              <a:rPr lang="nl-NL" sz="2800" dirty="0" smtClean="0"/>
              <a:t>Voeding</a:t>
            </a:r>
          </a:p>
          <a:p>
            <a:pPr>
              <a:buFont typeface="Wingdings" charset="2"/>
              <a:buChar char="ü"/>
            </a:pPr>
            <a:r>
              <a:rPr lang="nl-NL" sz="2800" dirty="0" smtClean="0"/>
              <a:t>100% </a:t>
            </a:r>
            <a:r>
              <a:rPr lang="nl-NL" sz="2800" dirty="0"/>
              <a:t>goeroevrij</a:t>
            </a:r>
            <a:endParaRPr lang="nl-NL" sz="2800" dirty="0" smtClean="0"/>
          </a:p>
          <a:p>
            <a:pPr>
              <a:buFont typeface="Wingdings" charset="2"/>
              <a:buChar char="ü"/>
            </a:pPr>
            <a:r>
              <a:rPr lang="nl-NL" sz="2800" dirty="0" smtClean="0"/>
              <a:t>Duurzaam</a:t>
            </a:r>
            <a:br>
              <a:rPr lang="nl-NL" sz="2800" dirty="0" smtClean="0"/>
            </a:br>
            <a:endParaRPr lang="nl-NL" dirty="0" smtClean="0">
              <a:hlinkClick r:id="rId2"/>
            </a:endParaRPr>
          </a:p>
        </p:txBody>
      </p:sp>
      <p:sp>
        <p:nvSpPr>
          <p:cNvPr id="6" name="Tijdelijke aanduiding voor inhoud 2"/>
          <p:cNvSpPr txBox="1">
            <a:spLocks/>
          </p:cNvSpPr>
          <p:nvPr/>
        </p:nvSpPr>
        <p:spPr>
          <a:xfrm>
            <a:off x="4978400" y="2202996"/>
            <a:ext cx="3873500" cy="392872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Raleway"/>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Raleway"/>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Raleway"/>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Raleway"/>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Raleway"/>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nl-NL" sz="2800" u="sng" dirty="0" smtClean="0"/>
              <a:t>NIET</a:t>
            </a:r>
          </a:p>
          <a:p>
            <a:r>
              <a:rPr lang="nl-NL" sz="2800" dirty="0"/>
              <a:t>Pakjes en </a:t>
            </a:r>
            <a:r>
              <a:rPr lang="nl-NL" sz="2800" dirty="0" smtClean="0"/>
              <a:t>zakjes</a:t>
            </a:r>
            <a:endParaRPr lang="nl-NL" sz="2800" dirty="0" smtClean="0"/>
          </a:p>
          <a:p>
            <a:r>
              <a:rPr lang="nl-NL" sz="2800" dirty="0" smtClean="0"/>
              <a:t>Kant</a:t>
            </a:r>
            <a:r>
              <a:rPr lang="nl-NL" sz="2800" dirty="0" smtClean="0"/>
              <a:t>-en-</a:t>
            </a:r>
            <a:r>
              <a:rPr lang="nl-NL" sz="2800" dirty="0" smtClean="0"/>
              <a:t>klaar</a:t>
            </a:r>
            <a:endParaRPr lang="nl-NL" sz="2800" dirty="0" smtClean="0"/>
          </a:p>
          <a:p>
            <a:r>
              <a:rPr lang="nl-NL" sz="2800" dirty="0" smtClean="0"/>
              <a:t>Calorieën tellen</a:t>
            </a:r>
          </a:p>
          <a:p>
            <a:r>
              <a:rPr lang="nl-NL" sz="2800" dirty="0" smtClean="0"/>
              <a:t>Vulling</a:t>
            </a:r>
          </a:p>
          <a:p>
            <a:r>
              <a:rPr lang="nl-NL" sz="2800" dirty="0"/>
              <a:t>Goeroes </a:t>
            </a:r>
            <a:r>
              <a:rPr lang="nl-NL" sz="2800" dirty="0" smtClean="0"/>
              <a:t>volgen</a:t>
            </a:r>
            <a:endParaRPr lang="nl-NL" sz="2800" dirty="0" smtClean="0"/>
          </a:p>
          <a:p>
            <a:r>
              <a:rPr lang="nl-NL" sz="2800" dirty="0" smtClean="0"/>
              <a:t>Denken dat je geen invloed </a:t>
            </a:r>
            <a:r>
              <a:rPr lang="nl-NL" sz="2800" dirty="0" smtClean="0"/>
              <a:t>hebt</a:t>
            </a:r>
            <a:endParaRPr lang="nl-NL" dirty="0" smtClean="0">
              <a:hlinkClick r:id="rId2"/>
            </a:endParaRPr>
          </a:p>
        </p:txBody>
      </p:sp>
    </p:spTree>
    <p:extLst>
      <p:ext uri="{BB962C8B-B14F-4D97-AF65-F5344CB8AC3E}">
        <p14:creationId xmlns:p14="http://schemas.microsoft.com/office/powerpoint/2010/main" val="156779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Uitgangspunten</a:t>
            </a:r>
          </a:p>
        </p:txBody>
      </p:sp>
      <p:sp>
        <p:nvSpPr>
          <p:cNvPr id="3" name="Tijdelijke aanduiding voor inhoud 2"/>
          <p:cNvSpPr>
            <a:spLocks noGrp="1"/>
          </p:cNvSpPr>
          <p:nvPr>
            <p:ph idx="1"/>
          </p:nvPr>
        </p:nvSpPr>
        <p:spPr>
          <a:xfrm>
            <a:off x="457200" y="1711403"/>
            <a:ext cx="8229600" cy="4565848"/>
          </a:xfrm>
        </p:spPr>
        <p:txBody>
          <a:bodyPr>
            <a:normAutofit/>
          </a:bodyPr>
          <a:lstStyle/>
          <a:p>
            <a:r>
              <a:rPr lang="nl-NL" sz="2800" dirty="0"/>
              <a:t>Veel groenten en fruit</a:t>
            </a:r>
          </a:p>
          <a:p>
            <a:r>
              <a:rPr lang="nl-NL" sz="2800" dirty="0"/>
              <a:t>Noten, peulvruchten, eieren</a:t>
            </a:r>
          </a:p>
          <a:p>
            <a:r>
              <a:rPr lang="nl-NL" sz="2800" dirty="0"/>
              <a:t>1 x per week vis</a:t>
            </a:r>
          </a:p>
          <a:p>
            <a:r>
              <a:rPr lang="nl-NL" sz="2800" dirty="0"/>
              <a:t>2-3 x per week vegetarisch</a:t>
            </a:r>
          </a:p>
          <a:p>
            <a:r>
              <a:rPr lang="nl-NL" sz="2800" dirty="0"/>
              <a:t>Eten van het seizoen</a:t>
            </a:r>
          </a:p>
          <a:p>
            <a:r>
              <a:rPr lang="nl-NL" sz="2800" dirty="0"/>
              <a:t>Geen overdaad aan koolhydraatrijke </a:t>
            </a:r>
            <a:r>
              <a:rPr lang="nl-NL" sz="2800" dirty="0" smtClean="0"/>
              <a:t>producten</a:t>
            </a:r>
            <a:endParaRPr lang="nl-NL" sz="2800" dirty="0"/>
          </a:p>
        </p:txBody>
      </p:sp>
    </p:spTree>
    <p:extLst>
      <p:ext uri="{BB962C8B-B14F-4D97-AF65-F5344CB8AC3E}">
        <p14:creationId xmlns:p14="http://schemas.microsoft.com/office/powerpoint/2010/main" val="44610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Voldoet </a:t>
            </a:r>
            <a:r>
              <a:rPr lang="nl-NL" dirty="0" err="1"/>
              <a:t>PuurGezond</a:t>
            </a:r>
            <a:r>
              <a:rPr lang="nl-NL" dirty="0"/>
              <a:t> aan RG?</a:t>
            </a:r>
          </a:p>
        </p:txBody>
      </p:sp>
      <p:pic>
        <p:nvPicPr>
          <p:cNvPr id="4" name="Picture 2" descr="http://www.puurgezond.nl/typo3temp/pics/e74507e62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7" y="2368486"/>
            <a:ext cx="2490139" cy="327609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241666" y="3153001"/>
            <a:ext cx="2824640" cy="1569660"/>
          </a:xfrm>
          <a:prstGeom prst="rect">
            <a:avLst/>
          </a:prstGeom>
          <a:noFill/>
        </p:spPr>
        <p:txBody>
          <a:bodyPr wrap="square" rtlCol="0">
            <a:spAutoFit/>
          </a:bodyPr>
          <a:lstStyle/>
          <a:p>
            <a:pPr algn="ctr"/>
            <a:r>
              <a:rPr lang="nl-NL" sz="9600" dirty="0" smtClean="0">
                <a:latin typeface="BlairMdITC TT Medium"/>
              </a:rPr>
              <a:t>=?!</a:t>
            </a:r>
            <a:endParaRPr lang="nl-NL" sz="9600" dirty="0">
              <a:latin typeface="BlairMdITC TT Medium"/>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839" y="2368486"/>
            <a:ext cx="2179177" cy="3138691"/>
          </a:xfrm>
          <a:prstGeom prst="rect">
            <a:avLst/>
          </a:prstGeom>
        </p:spPr>
      </p:pic>
    </p:spTree>
    <p:extLst>
      <p:ext uri="{BB962C8B-B14F-4D97-AF65-F5344CB8AC3E}">
        <p14:creationId xmlns:p14="http://schemas.microsoft.com/office/powerpoint/2010/main" val="227981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En wat zijn de verschillen met </a:t>
            </a:r>
            <a:br>
              <a:rPr lang="nl-NL" dirty="0" smtClean="0"/>
            </a:br>
            <a:r>
              <a:rPr lang="nl-NL" dirty="0" smtClean="0"/>
              <a:t>de Schijf van Vijf?</a:t>
            </a:r>
            <a:endParaRPr lang="nl-NL" dirty="0"/>
          </a:p>
        </p:txBody>
      </p:sp>
      <p:sp>
        <p:nvSpPr>
          <p:cNvPr id="5" name="Tijdelijke aanduiding voor inhoud 4"/>
          <p:cNvSpPr>
            <a:spLocks noGrp="1"/>
          </p:cNvSpPr>
          <p:nvPr>
            <p:ph idx="1"/>
          </p:nvPr>
        </p:nvSpPr>
        <p:spPr/>
        <p:txBody>
          <a:bodyPr/>
          <a:lstStyle/>
          <a:p>
            <a:endParaRPr lang="nl-NL" dirty="0"/>
          </a:p>
        </p:txBody>
      </p:sp>
      <p:pic>
        <p:nvPicPr>
          <p:cNvPr id="6" name="Picture 2" descr="http://www.puurgezond.nl/typo3temp/pics/e74507e6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7" y="2368486"/>
            <a:ext cx="2490139" cy="327609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524" y="2087406"/>
            <a:ext cx="3561276" cy="3572440"/>
          </a:xfrm>
          <a:prstGeom prst="rect">
            <a:avLst/>
          </a:prstGeom>
        </p:spPr>
      </p:pic>
      <p:sp>
        <p:nvSpPr>
          <p:cNvPr id="11" name="PIJL-LINKS en -RECHTS 10"/>
          <p:cNvSpPr/>
          <p:nvPr/>
        </p:nvSpPr>
        <p:spPr>
          <a:xfrm>
            <a:off x="3417190" y="3316077"/>
            <a:ext cx="1594739" cy="690454"/>
          </a:xfrm>
          <a:prstGeom prst="leftRightArrow">
            <a:avLst/>
          </a:prstGeom>
          <a:gradFill>
            <a:gsLst>
              <a:gs pos="56000">
                <a:srgbClr val="891C6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35633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nl-NL" dirty="0" smtClean="0"/>
              <a:t>Beweging</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200" b="1" dirty="0" err="1" smtClean="0"/>
              <a:t>PuurGezond</a:t>
            </a:r>
            <a:endParaRPr lang="nl-NL" sz="2200" b="1" dirty="0" smtClean="0"/>
          </a:p>
          <a:p>
            <a:r>
              <a:rPr lang="nl-NL" sz="2200" dirty="0" smtClean="0"/>
              <a:t>1 uur per dag en liefst buiten, zo min mogelijk zitten</a:t>
            </a:r>
          </a:p>
          <a:p>
            <a:endParaRPr lang="nl-NL" sz="2200" dirty="0" smtClean="0"/>
          </a:p>
          <a:p>
            <a:pPr marL="0" indent="0">
              <a:buNone/>
            </a:pPr>
            <a:r>
              <a:rPr lang="nl-NL" sz="2200" b="1" dirty="0" smtClean="0"/>
              <a:t>RGV 2015</a:t>
            </a:r>
          </a:p>
          <a:p>
            <a:r>
              <a:rPr lang="nl-NL" sz="2200" dirty="0" smtClean="0"/>
              <a:t> ?</a:t>
            </a:r>
          </a:p>
          <a:p>
            <a:pPr marL="0" indent="0">
              <a:buNone/>
            </a:pPr>
            <a:r>
              <a:rPr lang="nl-NL" sz="2200" b="1" dirty="0" smtClean="0"/>
              <a:t>Schijf van Vijf</a:t>
            </a:r>
          </a:p>
          <a:p>
            <a:r>
              <a:rPr lang="nl-NL" sz="2200" dirty="0" smtClean="0"/>
              <a:t> ?</a:t>
            </a:r>
          </a:p>
          <a:p>
            <a:pPr marL="0" indent="0">
              <a:buNone/>
            </a:pPr>
            <a:endParaRPr lang="nl-NL" dirty="0"/>
          </a:p>
          <a:p>
            <a:endParaRPr lang="nl-NL" dirty="0"/>
          </a:p>
        </p:txBody>
      </p:sp>
      <p:pic>
        <p:nvPicPr>
          <p:cNvPr id="6" name="Afbeelding 5"/>
          <p:cNvPicPr>
            <a:picLocks noChangeAspect="1"/>
          </p:cNvPicPr>
          <p:nvPr/>
        </p:nvPicPr>
        <p:blipFill>
          <a:blip r:embed="rId3"/>
          <a:stretch>
            <a:fillRect/>
          </a:stretch>
        </p:blipFill>
        <p:spPr>
          <a:xfrm>
            <a:off x="2570903" y="1439997"/>
            <a:ext cx="4625561" cy="948096"/>
          </a:xfrm>
          <a:prstGeom prst="rect">
            <a:avLst/>
          </a:prstGeom>
        </p:spPr>
      </p:pic>
    </p:spTree>
    <p:extLst>
      <p:ext uri="{BB962C8B-B14F-4D97-AF65-F5344CB8AC3E}">
        <p14:creationId xmlns:p14="http://schemas.microsoft.com/office/powerpoint/2010/main" val="39948238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1602507" y="1207958"/>
            <a:ext cx="5387460" cy="1279413"/>
          </a:xfrm>
          <a:prstGeom prst="rect">
            <a:avLst/>
          </a:prstGeom>
        </p:spPr>
      </p:pic>
      <p:sp>
        <p:nvSpPr>
          <p:cNvPr id="4" name="Titel 1"/>
          <p:cNvSpPr>
            <a:spLocks noGrp="1"/>
          </p:cNvSpPr>
          <p:nvPr>
            <p:ph type="title"/>
          </p:nvPr>
        </p:nvSpPr>
        <p:spPr/>
        <p:txBody>
          <a:bodyPr/>
          <a:lstStyle/>
          <a:p>
            <a:r>
              <a:rPr lang="nl-NL" dirty="0" smtClean="0"/>
              <a:t>Vocht</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200" b="1" dirty="0"/>
              <a:t>RGV 2015</a:t>
            </a:r>
          </a:p>
          <a:p>
            <a:r>
              <a:rPr lang="nl-NL" sz="2200" dirty="0"/>
              <a:t>3 koppen thee</a:t>
            </a:r>
          </a:p>
          <a:p>
            <a:r>
              <a:rPr lang="nl-NL" sz="2200" dirty="0"/>
              <a:t>ongefilterde koffie vervangen door gefilterde</a:t>
            </a:r>
          </a:p>
          <a:p>
            <a:r>
              <a:rPr lang="nl-NL" sz="2200" dirty="0"/>
              <a:t>zo min mogelijk suikerhoudende dranken</a:t>
            </a:r>
          </a:p>
          <a:p>
            <a:pPr marL="0" indent="0">
              <a:buNone/>
            </a:pPr>
            <a:r>
              <a:rPr lang="nl-NL" sz="2200" b="1" dirty="0"/>
              <a:t>   </a:t>
            </a:r>
            <a:r>
              <a:rPr lang="nl-NL" sz="2200" b="1" dirty="0" smtClean="0"/>
              <a:t>    </a:t>
            </a:r>
            <a:endParaRPr lang="nl-NL" sz="2200" b="1" dirty="0"/>
          </a:p>
          <a:p>
            <a:pPr marL="0" indent="0">
              <a:buNone/>
            </a:pPr>
            <a:r>
              <a:rPr lang="nl-NL" sz="2200" b="1" dirty="0" err="1" smtClean="0"/>
              <a:t>PuurGezond</a:t>
            </a:r>
            <a:endParaRPr lang="nl-NL" sz="2200" b="1" dirty="0" smtClean="0"/>
          </a:p>
          <a:p>
            <a:r>
              <a:rPr lang="nl-NL" sz="2200" dirty="0" smtClean="0"/>
              <a:t>minstens 2 liter, bij voorkeur water, koffie en thee</a:t>
            </a:r>
          </a:p>
          <a:p>
            <a:pPr marL="0" indent="0">
              <a:buNone/>
            </a:pPr>
            <a:endParaRPr lang="nl-NL" sz="2200" dirty="0" smtClean="0"/>
          </a:p>
          <a:p>
            <a:pPr marL="0" indent="0">
              <a:buNone/>
            </a:pPr>
            <a:r>
              <a:rPr lang="nl-NL" sz="2200" b="1" dirty="0" smtClean="0"/>
              <a:t>Schijf van vijf</a:t>
            </a:r>
          </a:p>
          <a:p>
            <a:r>
              <a:rPr lang="nl-NL" sz="2200" dirty="0" smtClean="0"/>
              <a:t>1,5 – 2 liter, filterkoffie, thee, geen vruchtensap </a:t>
            </a:r>
          </a:p>
          <a:p>
            <a:pPr marL="0" indent="0">
              <a:buNone/>
            </a:pPr>
            <a:endParaRPr lang="nl-NL" sz="2200" dirty="0" smtClean="0"/>
          </a:p>
          <a:p>
            <a:endParaRPr lang="nl-NL" sz="2200" dirty="0" smtClean="0"/>
          </a:p>
          <a:p>
            <a:endParaRPr lang="nl-NL" sz="2200" dirty="0"/>
          </a:p>
          <a:p>
            <a:pPr marL="0" indent="0">
              <a:buNone/>
            </a:pPr>
            <a:endParaRPr lang="nl-NL" sz="2200" dirty="0" smtClean="0"/>
          </a:p>
          <a:p>
            <a:endParaRPr lang="nl-NL" sz="2200" dirty="0" smtClean="0"/>
          </a:p>
          <a:p>
            <a:endParaRPr lang="nl-NL" dirty="0" smtClean="0"/>
          </a:p>
          <a:p>
            <a:endParaRPr lang="nl-NL" dirty="0"/>
          </a:p>
          <a:p>
            <a:endParaRPr lang="nl-NL" dirty="0"/>
          </a:p>
        </p:txBody>
      </p:sp>
    </p:spTree>
    <p:extLst>
      <p:ext uri="{BB962C8B-B14F-4D97-AF65-F5344CB8AC3E}">
        <p14:creationId xmlns:p14="http://schemas.microsoft.com/office/powerpoint/2010/main" val="2454744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2694801" y="1122953"/>
            <a:ext cx="4326139" cy="1276005"/>
          </a:xfrm>
          <a:prstGeom prst="rect">
            <a:avLst/>
          </a:prstGeom>
        </p:spPr>
      </p:pic>
      <p:sp>
        <p:nvSpPr>
          <p:cNvPr id="4" name="Titel 1"/>
          <p:cNvSpPr>
            <a:spLocks noGrp="1"/>
          </p:cNvSpPr>
          <p:nvPr>
            <p:ph type="title"/>
          </p:nvPr>
        </p:nvSpPr>
        <p:spPr/>
        <p:txBody>
          <a:bodyPr/>
          <a:lstStyle/>
          <a:p>
            <a:r>
              <a:rPr lang="nl-NL" dirty="0" smtClean="0"/>
              <a:t>Groenten en fruit</a:t>
            </a:r>
            <a:endParaRPr lang="nl-NL" dirty="0"/>
          </a:p>
        </p:txBody>
      </p:sp>
      <p:sp>
        <p:nvSpPr>
          <p:cNvPr id="7" name="Tijdelijke aanduiding voor inhoud 2"/>
          <p:cNvSpPr>
            <a:spLocks noGrp="1"/>
          </p:cNvSpPr>
          <p:nvPr>
            <p:ph idx="1"/>
          </p:nvPr>
        </p:nvSpPr>
        <p:spPr/>
        <p:txBody>
          <a:bodyPr>
            <a:normAutofit/>
          </a:bodyPr>
          <a:lstStyle/>
          <a:p>
            <a:pPr marL="0" indent="0">
              <a:buNone/>
            </a:pPr>
            <a:r>
              <a:rPr lang="nl-NL" sz="2200" b="1" dirty="0"/>
              <a:t>RGV 2015</a:t>
            </a:r>
          </a:p>
          <a:p>
            <a:r>
              <a:rPr lang="nl-NL" sz="2200" dirty="0"/>
              <a:t>tenminste 200 gram </a:t>
            </a:r>
            <a:r>
              <a:rPr lang="nl-NL" sz="2200" dirty="0" smtClean="0"/>
              <a:t>groente en 200 gram fruit</a:t>
            </a:r>
            <a:endParaRPr lang="nl-NL" sz="2200" dirty="0"/>
          </a:p>
          <a:p>
            <a:pPr marL="0" indent="0">
              <a:buNone/>
            </a:pPr>
            <a:endParaRPr lang="nl-NL" sz="2200" b="1" dirty="0" smtClean="0"/>
          </a:p>
          <a:p>
            <a:pPr marL="0" indent="0">
              <a:buNone/>
            </a:pPr>
            <a:r>
              <a:rPr lang="nl-NL" sz="2200" b="1" dirty="0" err="1" smtClean="0"/>
              <a:t>PuurGezond</a:t>
            </a:r>
            <a:endParaRPr lang="nl-NL" sz="2200" b="1" dirty="0" smtClean="0"/>
          </a:p>
          <a:p>
            <a:r>
              <a:rPr lang="nl-NL" sz="2200" dirty="0" smtClean="0"/>
              <a:t>300-400 gram groenten en 3 stuks fruit</a:t>
            </a:r>
          </a:p>
          <a:p>
            <a:r>
              <a:rPr lang="nl-NL" sz="2200" b="1" i="1" dirty="0" smtClean="0"/>
              <a:t>glas </a:t>
            </a:r>
            <a:r>
              <a:rPr lang="nl-NL" sz="2200" b="1" i="1" dirty="0"/>
              <a:t>versgeperst sap kan 1 stuks fruit </a:t>
            </a:r>
            <a:r>
              <a:rPr lang="nl-NL" sz="2200" b="1" i="1" dirty="0" smtClean="0"/>
              <a:t>vervangen</a:t>
            </a:r>
          </a:p>
          <a:p>
            <a:endParaRPr lang="nl-NL" sz="2200" b="1" i="1" dirty="0"/>
          </a:p>
          <a:p>
            <a:pPr marL="0" indent="0">
              <a:buNone/>
            </a:pPr>
            <a:r>
              <a:rPr lang="nl-NL" sz="2200" b="1" dirty="0" smtClean="0"/>
              <a:t>Schijf van vijf</a:t>
            </a:r>
          </a:p>
          <a:p>
            <a:r>
              <a:rPr lang="nl-NL" sz="2200" dirty="0" smtClean="0"/>
              <a:t>250 gram groenten en 2 stuks fruit</a:t>
            </a:r>
          </a:p>
          <a:p>
            <a:pPr marL="0" indent="0">
              <a:buNone/>
            </a:pPr>
            <a:endParaRPr lang="nl-NL" sz="2200" b="1" dirty="0" smtClean="0"/>
          </a:p>
          <a:p>
            <a:pPr marL="0" indent="0">
              <a:buNone/>
            </a:pPr>
            <a:endParaRPr lang="nl-NL" sz="2200" dirty="0" smtClean="0"/>
          </a:p>
          <a:p>
            <a:pPr marL="0" indent="0">
              <a:buNone/>
            </a:pPr>
            <a:endParaRPr lang="nl-NL" sz="2400" dirty="0" smtClean="0"/>
          </a:p>
          <a:p>
            <a:pPr marL="0" indent="0">
              <a:buNone/>
            </a:pPr>
            <a:endParaRPr lang="nl-NL" dirty="0"/>
          </a:p>
          <a:p>
            <a:endParaRPr lang="nl-NL" dirty="0"/>
          </a:p>
        </p:txBody>
      </p:sp>
    </p:spTree>
    <p:extLst>
      <p:ext uri="{BB962C8B-B14F-4D97-AF65-F5344CB8AC3E}">
        <p14:creationId xmlns:p14="http://schemas.microsoft.com/office/powerpoint/2010/main" val="20316253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uurGezond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7E3F32603F324F9B3D1CE89722DFD2" ma:contentTypeVersion="2" ma:contentTypeDescription="Een nieuw document maken." ma:contentTypeScope="" ma:versionID="eaad2213bfbd5e4221331666f32aaffb">
  <xsd:schema xmlns:xsd="http://www.w3.org/2001/XMLSchema" xmlns:xs="http://www.w3.org/2001/XMLSchema" xmlns:p="http://schemas.microsoft.com/office/2006/metadata/properties" xmlns:ns2="5beff3f3-c5c7-44f0-b8f7-f15e529c718a" targetNamespace="http://schemas.microsoft.com/office/2006/metadata/properties" ma:root="true" ma:fieldsID="668190dd6e3350f6f2354c5460aab8a8" ns2:_="">
    <xsd:import namespace="5beff3f3-c5c7-44f0-b8f7-f15e529c718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ff3f3-c5c7-44f0-b8f7-f15e529c718a"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4803D2-6BEF-4964-BDBB-80FD51113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ff3f3-c5c7-44f0-b8f7-f15e529c7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38058-BB17-4FDF-B3A4-431FAEFE66B6}">
  <ds:schemaRef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5beff3f3-c5c7-44f0-b8f7-f15e529c718a"/>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DE219D8-6BE1-48BE-A6A2-331D89BCC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PuurGezond2013</Template>
  <TotalTime>7326</TotalTime>
  <Words>1726</Words>
  <Application>Microsoft Macintosh PowerPoint</Application>
  <PresentationFormat>Diavoorstelling (4:3)</PresentationFormat>
  <Paragraphs>283</Paragraphs>
  <Slides>27</Slides>
  <Notes>24</Notes>
  <HiddenSlides>0</HiddenSlides>
  <MMClips>0</MMClips>
  <ScaleCrop>false</ScaleCrop>
  <HeadingPairs>
    <vt:vector size="4" baseType="variant">
      <vt:variant>
        <vt:lpstr>Thema</vt:lpstr>
      </vt:variant>
      <vt:variant>
        <vt:i4>2</vt:i4>
      </vt:variant>
      <vt:variant>
        <vt:lpstr>Diatitels</vt:lpstr>
      </vt:variant>
      <vt:variant>
        <vt:i4>27</vt:i4>
      </vt:variant>
    </vt:vector>
  </HeadingPairs>
  <TitlesOfParts>
    <vt:vector size="29" baseType="lpstr">
      <vt:lpstr>PuurGezond2013</vt:lpstr>
      <vt:lpstr>Aangepast ontwerp</vt:lpstr>
      <vt:lpstr>Het PuurGezonde alternatief</vt:lpstr>
      <vt:lpstr>Wat is PuurGezond?</vt:lpstr>
      <vt:lpstr>Wat is PuurGezond?</vt:lpstr>
      <vt:lpstr>Uitgangspunten</vt:lpstr>
      <vt:lpstr>Voldoet PuurGezond aan RG?</vt:lpstr>
      <vt:lpstr>En wat zijn de verschillen met  de Schijf van Vijf?</vt:lpstr>
      <vt:lpstr>Beweging</vt:lpstr>
      <vt:lpstr>Vocht</vt:lpstr>
      <vt:lpstr>Groenten en fruit</vt:lpstr>
      <vt:lpstr>Andere plantaardige producten</vt:lpstr>
      <vt:lpstr>Andere plantaardige producten</vt:lpstr>
      <vt:lpstr>Vlees en vis</vt:lpstr>
      <vt:lpstr>Eiwitrijke producten: zuivel</vt:lpstr>
      <vt:lpstr>Vetten</vt:lpstr>
      <vt:lpstr>Roomboter</vt:lpstr>
      <vt:lpstr>Extraatjes</vt:lpstr>
      <vt:lpstr>Extraatjes</vt:lpstr>
      <vt:lpstr>Extraatjes</vt:lpstr>
      <vt:lpstr>Extraatjes</vt:lpstr>
      <vt:lpstr>De zon</vt:lpstr>
      <vt:lpstr>Helemaal goed:</vt:lpstr>
      <vt:lpstr>Eigenwijs over:</vt:lpstr>
      <vt:lpstr>WHO-PAHO rapport 2015</vt:lpstr>
      <vt:lpstr>WHO-PAHO rapport 2015</vt:lpstr>
      <vt:lpstr>PuurGezond was tijd ver vooruit</vt:lpstr>
      <vt:lpstr>PuurGezond praktijk</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Mary Stottelaar</dc:creator>
  <cp:lastModifiedBy>A.O. van bruggen</cp:lastModifiedBy>
  <cp:revision>277</cp:revision>
  <dcterms:created xsi:type="dcterms:W3CDTF">2013-11-20T13:15:57Z</dcterms:created>
  <dcterms:modified xsi:type="dcterms:W3CDTF">2016-11-10T21:55:43Z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0x0101009D7E3F32603F324F9B3D1CE89722DFD2</vt:lpwstr>
  </property>
</Properties>
</file>